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3"/>
    <p:sldMasterId id="214748365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9144000"/>
  <p:embeddedFontLst>
    <p:embeddedFont>
      <p:font typeface="Robo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 name="Shape 24"/>
        <p:cNvGrpSpPr/>
        <p:nvPr/>
      </p:nvGrpSpPr>
      <p:grpSpPr>
        <a:xfrm>
          <a:off x="0" y="0"/>
          <a:ext cx="0" cy="0"/>
          <a:chOff x="0" y="0"/>
          <a:chExt cx="0" cy="0"/>
        </a:xfrm>
      </p:grpSpPr>
      <p:sp>
        <p:nvSpPr>
          <p:cNvPr id="25" name="Google Shape;25;g2c02e3008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 name="Google Shape;26;g2c02e3008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02e2ffcd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c02e2ffcd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c02e2ffcd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c02e2ffcd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15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02e2ffcd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02e2ffcd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150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02e2ffcd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c02e2ffcd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1500"/>
              </a:spcAft>
              <a:buNone/>
            </a:pPr>
            <a:r>
              <a:t/>
            </a:r>
            <a:endParaRPr b="1"/>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02e2ffcd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02e2ffcd6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c02e2ffcd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c02e2ffcd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c02e3008b2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c02e3008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0c278702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f0c2787028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0c27870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1f0c278702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g2c02e2ffcd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 name="Google Shape;33;g2c02e2ffcd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fb9e3295a_0_1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bfb9e3295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fb9e3295a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fb9e3295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0c2787028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0c278702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02e2ffda6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02e2ffda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c02e2ffda6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c02e2ffda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02e2ffda6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02e2ffda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c02e2ffda6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c02e2ffda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c02e2ffda6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c02e2ffda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fb9e3295a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fb9e3295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fb9e3295a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fb9e3295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2c02e3008b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2c02e3008b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fb9e3295a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fb9e3295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fb9e3295a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bfb9e3295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fb9e3295a_0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bfb9e3295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fb9e3295a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bfb9e3295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t/>
            </a:r>
            <a:endParaRPr sz="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bfb9e3295a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bfb9e3295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fb9e3295a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bfb9e3295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t/>
            </a:r>
            <a:endParaRPr sz="1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bfb9e3295a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bfb9e3295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bfb9e3295a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bfb9e3295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bfb9e3295a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bfb9e3295a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02e2ffda6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02e2ffda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c02e3008b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c02e3008b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c02e3008b2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c02e3008b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c02e3008b2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c02e3008b2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c02e3008b2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c02e3008b2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02e3008b2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c02e3008b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bfb9e3295a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bfb9e3295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bfb9e3295a_0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bfb9e3295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bfb9e3295a_0_1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bfb9e3295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bfb9e3295a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bfb9e3295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c02e3008b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c02e3008b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c02e3008b2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c02e3008b2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c02e3008b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c02e3008b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02e2ffcd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02e2ffcd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02e3008b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c02e3008b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spTree>
      <p:nvGrpSpPr>
        <p:cNvPr id="9" name="Shape 9"/>
        <p:cNvGrpSpPr/>
        <p:nvPr/>
      </p:nvGrpSpPr>
      <p:grpSpPr>
        <a:xfrm>
          <a:off x="0" y="0"/>
          <a:ext cx="0" cy="0"/>
          <a:chOff x="0" y="0"/>
          <a:chExt cx="0" cy="0"/>
        </a:xfrm>
      </p:grpSpPr>
      <p:sp>
        <p:nvSpPr>
          <p:cNvPr id="10" name="Google Shape;10;p2"/>
          <p:cNvSpPr txBox="1"/>
          <p:nvPr>
            <p:ph idx="1" type="subTitle"/>
          </p:nvPr>
        </p:nvSpPr>
        <p:spPr>
          <a:xfrm>
            <a:off x="0" y="4989403"/>
            <a:ext cx="12192000" cy="990983"/>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lt1"/>
              </a:buClr>
              <a:buSzPts val="2000"/>
              <a:buFont typeface="Arial"/>
              <a:buNone/>
              <a:defRPr b="0" i="0" sz="2000" u="none" cap="none" strike="noStrike">
                <a:solidFill>
                  <a:schemeClr val="lt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1" name="Google Shape;11;p2"/>
          <p:cNvSpPr txBox="1"/>
          <p:nvPr>
            <p:ph type="title"/>
          </p:nvPr>
        </p:nvSpPr>
        <p:spPr>
          <a:xfrm>
            <a:off x="0" y="3468413"/>
            <a:ext cx="12192000" cy="977461"/>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lt1"/>
              </a:buClr>
              <a:buSzPts val="4800"/>
              <a:buFont typeface="Calibri"/>
              <a:buNone/>
              <a:defRPr b="1" i="0" sz="48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lt1"/>
                </a:solidFill>
                <a:latin typeface="Calibri"/>
                <a:ea typeface="Calibri"/>
                <a:cs typeface="Calibri"/>
                <a:sym typeface="Calibri"/>
              </a:defRPr>
            </a:lvl1pPr>
            <a:lvl2pPr lvl="1">
              <a:buNone/>
              <a:defRPr>
                <a:solidFill>
                  <a:schemeClr val="lt1"/>
                </a:solidFill>
                <a:latin typeface="Calibri"/>
                <a:ea typeface="Calibri"/>
                <a:cs typeface="Calibri"/>
                <a:sym typeface="Calibri"/>
              </a:defRPr>
            </a:lvl2pPr>
            <a:lvl3pPr lvl="2">
              <a:buNone/>
              <a:defRPr>
                <a:solidFill>
                  <a:schemeClr val="lt1"/>
                </a:solidFill>
                <a:latin typeface="Calibri"/>
                <a:ea typeface="Calibri"/>
                <a:cs typeface="Calibri"/>
                <a:sym typeface="Calibri"/>
              </a:defRPr>
            </a:lvl3pPr>
            <a:lvl4pPr lvl="3">
              <a:buNone/>
              <a:defRPr>
                <a:solidFill>
                  <a:schemeClr val="lt1"/>
                </a:solidFill>
                <a:latin typeface="Calibri"/>
                <a:ea typeface="Calibri"/>
                <a:cs typeface="Calibri"/>
                <a:sym typeface="Calibri"/>
              </a:defRPr>
            </a:lvl4pPr>
            <a:lvl5pPr lvl="4">
              <a:buNone/>
              <a:defRPr>
                <a:solidFill>
                  <a:schemeClr val="lt1"/>
                </a:solidFill>
                <a:latin typeface="Calibri"/>
                <a:ea typeface="Calibri"/>
                <a:cs typeface="Calibri"/>
                <a:sym typeface="Calibri"/>
              </a:defRPr>
            </a:lvl5pPr>
            <a:lvl6pPr lvl="5">
              <a:buNone/>
              <a:defRPr>
                <a:solidFill>
                  <a:schemeClr val="lt1"/>
                </a:solidFill>
                <a:latin typeface="Calibri"/>
                <a:ea typeface="Calibri"/>
                <a:cs typeface="Calibri"/>
                <a:sym typeface="Calibri"/>
              </a:defRPr>
            </a:lvl6pPr>
            <a:lvl7pPr lvl="6">
              <a:buNone/>
              <a:defRPr>
                <a:solidFill>
                  <a:schemeClr val="lt1"/>
                </a:solidFill>
                <a:latin typeface="Calibri"/>
                <a:ea typeface="Calibri"/>
                <a:cs typeface="Calibri"/>
                <a:sym typeface="Calibri"/>
              </a:defRPr>
            </a:lvl7pPr>
            <a:lvl8pPr lvl="7">
              <a:buNone/>
              <a:defRPr>
                <a:solidFill>
                  <a:schemeClr val="lt1"/>
                </a:solidFill>
                <a:latin typeface="Calibri"/>
                <a:ea typeface="Calibri"/>
                <a:cs typeface="Calibri"/>
                <a:sym typeface="Calibri"/>
              </a:defRPr>
            </a:lvl8pPr>
            <a:lvl9pPr lvl="8">
              <a:buNone/>
              <a:defRPr>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p:cSld name="Content Slide 1">
    <p:spTree>
      <p:nvGrpSpPr>
        <p:cNvPr id="16" name="Shape 16"/>
        <p:cNvGrpSpPr/>
        <p:nvPr/>
      </p:nvGrpSpPr>
      <p:grpSpPr>
        <a:xfrm>
          <a:off x="0" y="0"/>
          <a:ext cx="0" cy="0"/>
          <a:chOff x="0" y="0"/>
          <a:chExt cx="0" cy="0"/>
        </a:xfrm>
      </p:grpSpPr>
      <p:sp>
        <p:nvSpPr>
          <p:cNvPr id="17" name="Google Shape;17;p4"/>
          <p:cNvSpPr txBox="1"/>
          <p:nvPr>
            <p:ph type="ctrTitle"/>
          </p:nvPr>
        </p:nvSpPr>
        <p:spPr>
          <a:xfrm>
            <a:off x="1524000" y="355108"/>
            <a:ext cx="9144000" cy="864092"/>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00274C"/>
              </a:buClr>
              <a:buSzPts val="4800"/>
              <a:buFont typeface="Calibri"/>
              <a:buNone/>
              <a:defRPr b="1" i="0" sz="4800" u="none" cap="none" strike="noStrike">
                <a:solidFill>
                  <a:srgbClr val="00274C"/>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subTitle"/>
          </p:nvPr>
        </p:nvSpPr>
        <p:spPr>
          <a:xfrm>
            <a:off x="1524000" y="1542009"/>
            <a:ext cx="9144000" cy="4596031"/>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9" name="Google Shape;19;p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lvl1pPr lvl="0">
              <a:buNone/>
              <a:defRPr>
                <a:solidFill>
                  <a:schemeClr val="dk1"/>
                </a:solidFill>
                <a:latin typeface="Calibri"/>
                <a:ea typeface="Calibri"/>
                <a:cs typeface="Calibri"/>
                <a:sym typeface="Calibri"/>
              </a:defRPr>
            </a:lvl1pPr>
            <a:lvl2pPr lvl="1">
              <a:buNone/>
              <a:defRPr>
                <a:solidFill>
                  <a:schemeClr val="dk1"/>
                </a:solidFill>
                <a:latin typeface="Calibri"/>
                <a:ea typeface="Calibri"/>
                <a:cs typeface="Calibri"/>
                <a:sym typeface="Calibri"/>
              </a:defRPr>
            </a:lvl2pPr>
            <a:lvl3pPr lvl="2">
              <a:buNone/>
              <a:defRPr>
                <a:solidFill>
                  <a:schemeClr val="dk1"/>
                </a:solidFill>
                <a:latin typeface="Calibri"/>
                <a:ea typeface="Calibri"/>
                <a:cs typeface="Calibri"/>
                <a:sym typeface="Calibri"/>
              </a:defRPr>
            </a:lvl3pPr>
            <a:lvl4pPr lvl="3">
              <a:buNone/>
              <a:defRPr>
                <a:solidFill>
                  <a:schemeClr val="dk1"/>
                </a:solidFill>
                <a:latin typeface="Calibri"/>
                <a:ea typeface="Calibri"/>
                <a:cs typeface="Calibri"/>
                <a:sym typeface="Calibri"/>
              </a:defRPr>
            </a:lvl4pPr>
            <a:lvl5pPr lvl="4">
              <a:buNone/>
              <a:defRPr>
                <a:solidFill>
                  <a:schemeClr val="dk1"/>
                </a:solidFill>
                <a:latin typeface="Calibri"/>
                <a:ea typeface="Calibri"/>
                <a:cs typeface="Calibri"/>
                <a:sym typeface="Calibri"/>
              </a:defRPr>
            </a:lvl5pPr>
            <a:lvl6pPr lvl="5">
              <a:buNone/>
              <a:defRPr>
                <a:solidFill>
                  <a:schemeClr val="dk1"/>
                </a:solidFill>
                <a:latin typeface="Calibri"/>
                <a:ea typeface="Calibri"/>
                <a:cs typeface="Calibri"/>
                <a:sym typeface="Calibri"/>
              </a:defRPr>
            </a:lvl6pPr>
            <a:lvl7pPr lvl="6">
              <a:buNone/>
              <a:defRPr>
                <a:solidFill>
                  <a:schemeClr val="dk1"/>
                </a:solidFill>
                <a:latin typeface="Calibri"/>
                <a:ea typeface="Calibri"/>
                <a:cs typeface="Calibri"/>
                <a:sym typeface="Calibri"/>
              </a:defRPr>
            </a:lvl7pPr>
            <a:lvl8pPr lvl="7">
              <a:buNone/>
              <a:defRPr>
                <a:solidFill>
                  <a:schemeClr val="dk1"/>
                </a:solidFill>
                <a:latin typeface="Calibri"/>
                <a:ea typeface="Calibri"/>
                <a:cs typeface="Calibri"/>
                <a:sym typeface="Calibri"/>
              </a:defRPr>
            </a:lvl8pPr>
            <a:lvl9pPr lvl="8">
              <a:buNone/>
              <a:defRPr>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5"/>
          <p:cNvSpPr txBox="1"/>
          <p:nvPr>
            <p:ph type="ctrTitle"/>
          </p:nvPr>
        </p:nvSpPr>
        <p:spPr>
          <a:xfrm>
            <a:off x="415611" y="992767"/>
            <a:ext cx="11360700" cy="2736900"/>
          </a:xfrm>
          <a:prstGeom prst="rect">
            <a:avLst/>
          </a:prstGeom>
          <a:noFill/>
          <a:ln>
            <a:noFill/>
          </a:ln>
        </p:spPr>
        <p:txBody>
          <a:bodyPr anchorCtr="0" anchor="b" bIns="121900" lIns="121900" spcFirstLastPara="1" rIns="121900" wrap="square" tIns="121900">
            <a:noAutofit/>
          </a:bodyPr>
          <a:lstStyle>
            <a:lvl1pPr lvl="0" rtl="0" algn="ctr">
              <a:spcBef>
                <a:spcPts val="0"/>
              </a:spcBef>
              <a:spcAft>
                <a:spcPts val="0"/>
              </a:spcAft>
              <a:buSzPts val="6900"/>
              <a:buChar char="●"/>
              <a:defRPr sz="6900"/>
            </a:lvl1pPr>
            <a:lvl2pPr lvl="1" rtl="0" algn="ctr">
              <a:spcBef>
                <a:spcPts val="0"/>
              </a:spcBef>
              <a:spcAft>
                <a:spcPts val="0"/>
              </a:spcAft>
              <a:buSzPts val="6900"/>
              <a:buChar char="○"/>
              <a:defRPr sz="6900"/>
            </a:lvl2pPr>
            <a:lvl3pPr lvl="2" rtl="0" algn="ctr">
              <a:spcBef>
                <a:spcPts val="0"/>
              </a:spcBef>
              <a:spcAft>
                <a:spcPts val="0"/>
              </a:spcAft>
              <a:buSzPts val="6900"/>
              <a:buChar char="■"/>
              <a:defRPr sz="6900"/>
            </a:lvl3pPr>
            <a:lvl4pPr lvl="3" rtl="0" algn="ctr">
              <a:spcBef>
                <a:spcPts val="0"/>
              </a:spcBef>
              <a:spcAft>
                <a:spcPts val="0"/>
              </a:spcAft>
              <a:buSzPts val="6900"/>
              <a:buChar char="●"/>
              <a:defRPr sz="6900"/>
            </a:lvl4pPr>
            <a:lvl5pPr lvl="4" rtl="0" algn="ctr">
              <a:spcBef>
                <a:spcPts val="0"/>
              </a:spcBef>
              <a:spcAft>
                <a:spcPts val="0"/>
              </a:spcAft>
              <a:buSzPts val="6900"/>
              <a:buChar char="○"/>
              <a:defRPr sz="6900"/>
            </a:lvl5pPr>
            <a:lvl6pPr lvl="5" rtl="0" algn="ctr">
              <a:spcBef>
                <a:spcPts val="0"/>
              </a:spcBef>
              <a:spcAft>
                <a:spcPts val="0"/>
              </a:spcAft>
              <a:buSzPts val="6900"/>
              <a:buChar char="■"/>
              <a:defRPr sz="6900"/>
            </a:lvl6pPr>
            <a:lvl7pPr lvl="6" rtl="0" algn="ctr">
              <a:spcBef>
                <a:spcPts val="0"/>
              </a:spcBef>
              <a:spcAft>
                <a:spcPts val="0"/>
              </a:spcAft>
              <a:buSzPts val="6900"/>
              <a:buChar char="●"/>
              <a:defRPr sz="6900"/>
            </a:lvl7pPr>
            <a:lvl8pPr lvl="7" rtl="0" algn="ctr">
              <a:spcBef>
                <a:spcPts val="0"/>
              </a:spcBef>
              <a:spcAft>
                <a:spcPts val="0"/>
              </a:spcAft>
              <a:buSzPts val="6900"/>
              <a:buChar char="○"/>
              <a:defRPr sz="6900"/>
            </a:lvl8pPr>
            <a:lvl9pPr lvl="8" rtl="0" algn="ctr">
              <a:spcBef>
                <a:spcPts val="0"/>
              </a:spcBef>
              <a:spcAft>
                <a:spcPts val="0"/>
              </a:spcAft>
              <a:buSzPts val="6900"/>
              <a:buChar char="■"/>
              <a:defRPr sz="6900"/>
            </a:lvl9pPr>
          </a:lstStyle>
          <a:p/>
        </p:txBody>
      </p:sp>
      <p:sp>
        <p:nvSpPr>
          <p:cNvPr id="22" name="Google Shape;22;p5"/>
          <p:cNvSpPr txBox="1"/>
          <p:nvPr>
            <p:ph idx="1" type="subTitle"/>
          </p:nvPr>
        </p:nvSpPr>
        <p:spPr>
          <a:xfrm>
            <a:off x="415600" y="3778833"/>
            <a:ext cx="11360700" cy="1056900"/>
          </a:xfrm>
          <a:prstGeom prst="rect">
            <a:avLst/>
          </a:prstGeom>
          <a:noFill/>
          <a:ln>
            <a:noFill/>
          </a:ln>
        </p:spPr>
        <p:txBody>
          <a:bodyPr anchorCtr="0" anchor="ctr" bIns="121900" lIns="121900" spcFirstLastPara="1" rIns="121900" wrap="square" tIns="121900">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23" name="Google Shape;23;p5"/>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0.jp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0" y="0"/>
            <a:ext cx="12192000" cy="6858000"/>
          </a:xfrm>
          <a:prstGeom prst="rect">
            <a:avLst/>
          </a:prstGeom>
          <a:noFill/>
          <a:ln>
            <a:noFill/>
          </a:ln>
        </p:spPr>
      </p:pic>
      <p:pic>
        <p:nvPicPr>
          <p:cNvPr id="7" name="Google Shape;7;p1"/>
          <p:cNvPicPr preferRelativeResize="0"/>
          <p:nvPr/>
        </p:nvPicPr>
        <p:blipFill rotWithShape="1">
          <a:blip r:embed="rId2">
            <a:alphaModFix/>
          </a:blip>
          <a:srcRect b="0" l="0" r="0" t="0"/>
          <a:stretch/>
        </p:blipFill>
        <p:spPr>
          <a:xfrm>
            <a:off x="5130800" y="720890"/>
            <a:ext cx="1930400" cy="2057400"/>
          </a:xfrm>
          <a:prstGeom prst="rect">
            <a:avLst/>
          </a:prstGeom>
          <a:noFill/>
          <a:ln>
            <a:noFill/>
          </a:ln>
        </p:spPr>
      </p:pic>
      <p:sp>
        <p:nvSpPr>
          <p:cNvPr id="8" name="Google Shape;8;p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1">
            <a:alphaModFix/>
          </a:blip>
          <a:srcRect b="0" l="0" r="0" t="0"/>
          <a:stretch/>
        </p:blipFill>
        <p:spPr>
          <a:xfrm>
            <a:off x="0" y="0"/>
            <a:ext cx="12192000" cy="6858000"/>
          </a:xfrm>
          <a:prstGeom prst="rect">
            <a:avLst/>
          </a:prstGeom>
          <a:noFill/>
          <a:ln>
            <a:noFill/>
          </a:ln>
        </p:spPr>
      </p:pic>
      <p:sp>
        <p:nvSpPr>
          <p:cNvPr id="15" name="Google Shape;15;p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34.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 name="Shape 27"/>
        <p:cNvGrpSpPr/>
        <p:nvPr/>
      </p:nvGrpSpPr>
      <p:grpSpPr>
        <a:xfrm>
          <a:off x="0" y="0"/>
          <a:ext cx="0" cy="0"/>
          <a:chOff x="0" y="0"/>
          <a:chExt cx="0" cy="0"/>
        </a:xfrm>
      </p:grpSpPr>
      <p:sp>
        <p:nvSpPr>
          <p:cNvPr id="28" name="Google Shape;28;p6"/>
          <p:cNvSpPr txBox="1"/>
          <p:nvPr>
            <p:ph type="ctrTitle"/>
          </p:nvPr>
        </p:nvSpPr>
        <p:spPr>
          <a:xfrm>
            <a:off x="380900" y="1919833"/>
            <a:ext cx="11360700" cy="1341600"/>
          </a:xfrm>
          <a:prstGeom prst="rect">
            <a:avLst/>
          </a:prstGeom>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3200"/>
              <a:t>Efficient and robust approximate nearest neighbor search using Hierarchical Navigable Small World graphs</a:t>
            </a:r>
            <a:endParaRPr sz="3200"/>
          </a:p>
        </p:txBody>
      </p:sp>
      <p:sp>
        <p:nvSpPr>
          <p:cNvPr id="29" name="Google Shape;29;p6"/>
          <p:cNvSpPr txBox="1"/>
          <p:nvPr>
            <p:ph idx="1" type="subTitle"/>
          </p:nvPr>
        </p:nvSpPr>
        <p:spPr>
          <a:xfrm>
            <a:off x="415600" y="3778833"/>
            <a:ext cx="11360700" cy="105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900">
                <a:solidFill>
                  <a:schemeClr val="dk1"/>
                </a:solidFill>
              </a:rPr>
              <a:t>Authors: </a:t>
            </a:r>
            <a:r>
              <a:rPr lang="en-US" sz="1900">
                <a:solidFill>
                  <a:schemeClr val="dk1"/>
                </a:solidFill>
              </a:rPr>
              <a:t>Yu. A. Malkov, D. A. Yashunin</a:t>
            </a:r>
            <a:endParaRPr sz="1900">
              <a:solidFill>
                <a:schemeClr val="dk1"/>
              </a:solidFill>
            </a:endParaRPr>
          </a:p>
          <a:p>
            <a:pPr indent="0" lvl="0" marL="0" rtl="0" algn="ctr">
              <a:spcBef>
                <a:spcPts val="0"/>
              </a:spcBef>
              <a:spcAft>
                <a:spcPts val="0"/>
              </a:spcAft>
              <a:buNone/>
            </a:pPr>
            <a:r>
              <a:rPr b="1" lang="en-US" sz="1900">
                <a:solidFill>
                  <a:schemeClr val="dk1"/>
                </a:solidFill>
              </a:rPr>
              <a:t>Presenter:</a:t>
            </a:r>
            <a:r>
              <a:rPr lang="en-US" sz="1900">
                <a:solidFill>
                  <a:schemeClr val="dk1"/>
                </a:solidFill>
              </a:rPr>
              <a:t> Filippos Bellos, Yayuan Li</a:t>
            </a:r>
            <a:endParaRPr sz="1900">
              <a:solidFill>
                <a:schemeClr val="dk1"/>
              </a:solidFill>
            </a:endParaRPr>
          </a:p>
        </p:txBody>
      </p:sp>
      <p:sp>
        <p:nvSpPr>
          <p:cNvPr id="30" name="Google Shape;30;p6"/>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5"/>
          <p:cNvSpPr txBox="1"/>
          <p:nvPr/>
        </p:nvSpPr>
        <p:spPr>
          <a:xfrm>
            <a:off x="0" y="615600"/>
            <a:ext cx="12192000" cy="923400"/>
          </a:xfrm>
          <a:prstGeom prst="rect">
            <a:avLst/>
          </a:prstGeom>
          <a:noFill/>
          <a:ln>
            <a:noFill/>
          </a:ln>
        </p:spPr>
        <p:txBody>
          <a:bodyPr anchorCtr="0" anchor="t" bIns="121900" lIns="121900" spcFirstLastPara="1" rIns="121900" wrap="square" tIns="121900">
            <a:spAutoFit/>
          </a:bodyPr>
          <a:lstStyle/>
          <a:p>
            <a:pPr indent="0" lvl="0" marL="0" rtl="0" algn="l">
              <a:lnSpc>
                <a:spcPct val="175000"/>
              </a:lnSpc>
              <a:spcBef>
                <a:spcPts val="0"/>
              </a:spcBef>
              <a:spcAft>
                <a:spcPts val="0"/>
              </a:spcAft>
              <a:buNone/>
            </a:pPr>
            <a:r>
              <a:rPr lang="en-US" sz="1600">
                <a:solidFill>
                  <a:srgbClr val="0D0D0D"/>
                </a:solidFill>
                <a:highlight>
                  <a:srgbClr val="FFFFFF"/>
                </a:highlight>
                <a:latin typeface="Roboto"/>
                <a:ea typeface="Roboto"/>
                <a:cs typeface="Roboto"/>
                <a:sym typeface="Roboto"/>
              </a:rPr>
              <a:t>The complexity analysis of HNSW highlights its </a:t>
            </a:r>
            <a:r>
              <a:rPr b="1" lang="en-US" sz="1600">
                <a:solidFill>
                  <a:srgbClr val="0D0D0D"/>
                </a:solidFill>
                <a:highlight>
                  <a:srgbClr val="FFFFFF"/>
                </a:highlight>
                <a:latin typeface="Roboto"/>
                <a:ea typeface="Roboto"/>
                <a:cs typeface="Roboto"/>
                <a:sym typeface="Roboto"/>
              </a:rPr>
              <a:t>logarithmic search complexity</a:t>
            </a:r>
            <a:r>
              <a:rPr lang="en-US" sz="1600">
                <a:solidFill>
                  <a:srgbClr val="0D0D0D"/>
                </a:solidFill>
                <a:highlight>
                  <a:srgbClr val="FFFFFF"/>
                </a:highlight>
                <a:latin typeface="Roboto"/>
                <a:ea typeface="Roboto"/>
                <a:cs typeface="Roboto"/>
                <a:sym typeface="Roboto"/>
              </a:rPr>
              <a:t>, efficient </a:t>
            </a:r>
            <a:r>
              <a:rPr b="1" lang="en-US" sz="1600">
                <a:solidFill>
                  <a:srgbClr val="0D0D0D"/>
                </a:solidFill>
                <a:highlight>
                  <a:srgbClr val="FFFFFF"/>
                </a:highlight>
                <a:latin typeface="Roboto"/>
                <a:ea typeface="Roboto"/>
                <a:cs typeface="Roboto"/>
                <a:sym typeface="Roboto"/>
              </a:rPr>
              <a:t>construction scaling</a:t>
            </a:r>
            <a:r>
              <a:rPr lang="en-US" sz="1600">
                <a:solidFill>
                  <a:srgbClr val="0D0D0D"/>
                </a:solidFill>
                <a:highlight>
                  <a:srgbClr val="FFFFFF"/>
                </a:highlight>
                <a:latin typeface="Roboto"/>
                <a:ea typeface="Roboto"/>
                <a:cs typeface="Roboto"/>
                <a:sym typeface="Roboto"/>
              </a:rPr>
              <a:t>, and manageable </a:t>
            </a:r>
            <a:r>
              <a:rPr b="1" lang="en-US" sz="1600">
                <a:solidFill>
                  <a:srgbClr val="0D0D0D"/>
                </a:solidFill>
                <a:highlight>
                  <a:srgbClr val="FFFFFF"/>
                </a:highlight>
                <a:latin typeface="Roboto"/>
                <a:ea typeface="Roboto"/>
                <a:cs typeface="Roboto"/>
                <a:sym typeface="Roboto"/>
              </a:rPr>
              <a:t>memory costs</a:t>
            </a:r>
            <a:r>
              <a:rPr lang="en-US" sz="1600">
                <a:solidFill>
                  <a:srgbClr val="0D0D0D"/>
                </a:solidFill>
                <a:highlight>
                  <a:srgbClr val="FFFFFF"/>
                </a:highlight>
                <a:latin typeface="Roboto"/>
                <a:ea typeface="Roboto"/>
                <a:cs typeface="Roboto"/>
                <a:sym typeface="Roboto"/>
              </a:rPr>
              <a:t>, affirming its robustness and scalability for high-dimensional nearest neighbor searches.</a:t>
            </a:r>
            <a:endParaRPr sz="1600">
              <a:solidFill>
                <a:srgbClr val="0D0D0D"/>
              </a:solidFill>
              <a:highlight>
                <a:srgbClr val="FFFFFF"/>
              </a:highlight>
              <a:latin typeface="Roboto"/>
              <a:ea typeface="Roboto"/>
              <a:cs typeface="Roboto"/>
              <a:sym typeface="Roboto"/>
            </a:endParaRPr>
          </a:p>
        </p:txBody>
      </p:sp>
      <p:sp>
        <p:nvSpPr>
          <p:cNvPr id="127" name="Google Shape;127;p15"/>
          <p:cNvSpPr txBox="1"/>
          <p:nvPr/>
        </p:nvSpPr>
        <p:spPr>
          <a:xfrm>
            <a:off x="0" y="0"/>
            <a:ext cx="4994700" cy="615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b="1" lang="en-US" sz="2400">
                <a:solidFill>
                  <a:schemeClr val="dk1"/>
                </a:solidFill>
              </a:rPr>
              <a:t>Complexity analysis</a:t>
            </a:r>
            <a:endParaRPr sz="2400">
              <a:solidFill>
                <a:schemeClr val="dk2"/>
              </a:solidFill>
            </a:endParaRPr>
          </a:p>
        </p:txBody>
      </p:sp>
      <p:pic>
        <p:nvPicPr>
          <p:cNvPr id="128" name="Google Shape;128;p15"/>
          <p:cNvPicPr preferRelativeResize="0"/>
          <p:nvPr/>
        </p:nvPicPr>
        <p:blipFill rotWithShape="1">
          <a:blip r:embed="rId3">
            <a:alphaModFix/>
          </a:blip>
          <a:srcRect b="0" l="806" r="806" t="0"/>
          <a:stretch/>
        </p:blipFill>
        <p:spPr>
          <a:xfrm>
            <a:off x="203200" y="1636300"/>
            <a:ext cx="11785605" cy="3216872"/>
          </a:xfrm>
          <a:prstGeom prst="rect">
            <a:avLst/>
          </a:prstGeom>
          <a:noFill/>
          <a:ln>
            <a:noFill/>
          </a:ln>
        </p:spPr>
      </p:pic>
      <p:sp>
        <p:nvSpPr>
          <p:cNvPr id="129" name="Google Shape;129;p15"/>
          <p:cNvSpPr txBox="1"/>
          <p:nvPr/>
        </p:nvSpPr>
        <p:spPr>
          <a:xfrm>
            <a:off x="1638267" y="4790900"/>
            <a:ext cx="1134900" cy="430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9</a:t>
            </a:r>
            <a:endParaRPr b="1" sz="1200">
              <a:solidFill>
                <a:schemeClr val="dk2"/>
              </a:solidFill>
            </a:endParaRPr>
          </a:p>
        </p:txBody>
      </p:sp>
      <p:sp>
        <p:nvSpPr>
          <p:cNvPr id="130" name="Google Shape;130;p15"/>
          <p:cNvSpPr txBox="1"/>
          <p:nvPr/>
        </p:nvSpPr>
        <p:spPr>
          <a:xfrm>
            <a:off x="5653333" y="4790900"/>
            <a:ext cx="1134900" cy="430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10</a:t>
            </a:r>
            <a:endParaRPr b="1" sz="1200">
              <a:solidFill>
                <a:schemeClr val="dk2"/>
              </a:solidFill>
            </a:endParaRPr>
          </a:p>
        </p:txBody>
      </p:sp>
      <p:sp>
        <p:nvSpPr>
          <p:cNvPr id="131" name="Google Shape;131;p15"/>
          <p:cNvSpPr txBox="1"/>
          <p:nvPr/>
        </p:nvSpPr>
        <p:spPr>
          <a:xfrm>
            <a:off x="9867900" y="4790900"/>
            <a:ext cx="1134900" cy="430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11</a:t>
            </a:r>
            <a:endParaRPr b="1" sz="1200">
              <a:solidFill>
                <a:schemeClr val="dk2"/>
              </a:solidFill>
            </a:endParaRPr>
          </a:p>
        </p:txBody>
      </p:sp>
      <p:sp>
        <p:nvSpPr>
          <p:cNvPr id="132" name="Google Shape;132;p15"/>
          <p:cNvSpPr txBox="1"/>
          <p:nvPr/>
        </p:nvSpPr>
        <p:spPr>
          <a:xfrm>
            <a:off x="288125" y="5457825"/>
            <a:ext cx="8084400" cy="408000"/>
          </a:xfrm>
          <a:prstGeom prst="rect">
            <a:avLst/>
          </a:prstGeom>
          <a:noFill/>
          <a:ln>
            <a:noFill/>
          </a:ln>
        </p:spPr>
        <p:txBody>
          <a:bodyPr anchorCtr="0" anchor="t" bIns="91425" lIns="91425" spcFirstLastPara="1" rIns="91425" wrap="square" tIns="91425">
            <a:spAutoFit/>
          </a:bodyPr>
          <a:lstStyle/>
          <a:p>
            <a:pPr indent="-317500" lvl="0" marL="457200" rtl="0" algn="l">
              <a:lnSpc>
                <a:spcPct val="120000"/>
              </a:lnSpc>
              <a:spcBef>
                <a:spcPts val="0"/>
              </a:spcBef>
              <a:spcAft>
                <a:spcPts val="0"/>
              </a:spcAft>
              <a:buClr>
                <a:srgbClr val="0D0D0D"/>
              </a:buClr>
              <a:buSzPts val="1400"/>
              <a:buChar char="-"/>
            </a:pPr>
            <a:r>
              <a:rPr lang="en-US" sz="1200">
                <a:solidFill>
                  <a:srgbClr val="0D0D0D"/>
                </a:solidFill>
                <a:highlight>
                  <a:srgbClr val="FFFFFF"/>
                </a:highlight>
                <a:latin typeface="Roboto"/>
                <a:ea typeface="Roboto"/>
                <a:cs typeface="Roboto"/>
                <a:sym typeface="Roboto"/>
              </a:rPr>
              <a:t>The analysis of search complexity in HNSW graphs reveals an overall complexity scaling of</a:t>
            </a:r>
            <a:r>
              <a:rPr b="1" lang="en-US" sz="1450">
                <a:solidFill>
                  <a:srgbClr val="0D0D0D"/>
                </a:solidFill>
                <a:highlight>
                  <a:srgbClr val="FFFFFF"/>
                </a:highlight>
                <a:latin typeface="Times New Roman"/>
                <a:ea typeface="Times New Roman"/>
                <a:cs typeface="Times New Roman"/>
                <a:sym typeface="Times New Roman"/>
              </a:rPr>
              <a:t> </a:t>
            </a:r>
            <a:r>
              <a:rPr b="1" i="1" lang="en-US" sz="1450">
                <a:solidFill>
                  <a:srgbClr val="0D0D0D"/>
                </a:solidFill>
                <a:highlight>
                  <a:srgbClr val="FFFFFF"/>
                </a:highlight>
                <a:latin typeface="Times New Roman"/>
                <a:ea typeface="Times New Roman"/>
                <a:cs typeface="Times New Roman"/>
                <a:sym typeface="Times New Roman"/>
              </a:rPr>
              <a:t>O</a:t>
            </a:r>
            <a:r>
              <a:rPr b="1" lang="en-US" sz="1450">
                <a:solidFill>
                  <a:srgbClr val="0D0D0D"/>
                </a:solidFill>
                <a:highlight>
                  <a:srgbClr val="FFFFFF"/>
                </a:highlight>
                <a:latin typeface="Times New Roman"/>
                <a:ea typeface="Times New Roman"/>
                <a:cs typeface="Times New Roman"/>
                <a:sym typeface="Times New Roman"/>
              </a:rPr>
              <a:t>(log(</a:t>
            </a:r>
            <a:r>
              <a:rPr b="1" i="1" lang="en-US" sz="1450">
                <a:solidFill>
                  <a:srgbClr val="0D0D0D"/>
                </a:solidFill>
                <a:highlight>
                  <a:srgbClr val="FFFFFF"/>
                </a:highlight>
                <a:latin typeface="Times New Roman"/>
                <a:ea typeface="Times New Roman"/>
                <a:cs typeface="Times New Roman"/>
                <a:sym typeface="Times New Roman"/>
              </a:rPr>
              <a:t>N</a:t>
            </a:r>
            <a:r>
              <a:rPr b="1" lang="en-US" sz="1450">
                <a:solidFill>
                  <a:srgbClr val="0D0D0D"/>
                </a:solidFill>
                <a:highlight>
                  <a:srgbClr val="FFFFFF"/>
                </a:highlight>
                <a:latin typeface="Times New Roman"/>
                <a:ea typeface="Times New Roman"/>
                <a:cs typeface="Times New Roman"/>
                <a:sym typeface="Times New Roman"/>
              </a:rPr>
              <a:t>))</a:t>
            </a:r>
            <a:endParaRPr b="1"/>
          </a:p>
        </p:txBody>
      </p:sp>
      <p:sp>
        <p:nvSpPr>
          <p:cNvPr id="133" name="Google Shape;133;p15"/>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6"/>
          <p:cNvSpPr txBox="1"/>
          <p:nvPr/>
        </p:nvSpPr>
        <p:spPr>
          <a:xfrm>
            <a:off x="0" y="615600"/>
            <a:ext cx="12192000" cy="1837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2000"/>
              </a:spcBef>
              <a:spcAft>
                <a:spcPts val="0"/>
              </a:spcAft>
              <a:buNone/>
            </a:pPr>
            <a:r>
              <a:rPr lang="en-US" sz="1600">
                <a:solidFill>
                  <a:srgbClr val="0D0D0D"/>
                </a:solidFill>
                <a:highlight>
                  <a:srgbClr val="FFFFFF"/>
                </a:highlight>
                <a:latin typeface="Roboto"/>
                <a:ea typeface="Roboto"/>
                <a:cs typeface="Roboto"/>
                <a:sym typeface="Roboto"/>
              </a:rPr>
              <a:t>Hierarchical NSW demonstrates superior efficiency over baseline NSW, significantly reducing distance computations and showing logarithmic complexity scaling.</a:t>
            </a:r>
            <a:endParaRPr sz="1600">
              <a:solidFill>
                <a:srgbClr val="0D0D0D"/>
              </a:solidFill>
              <a:highlight>
                <a:srgbClr val="FFFFFF"/>
              </a:highlight>
              <a:latin typeface="Roboto"/>
              <a:ea typeface="Roboto"/>
              <a:cs typeface="Roboto"/>
              <a:sym typeface="Roboto"/>
            </a:endParaRPr>
          </a:p>
          <a:p>
            <a:pPr indent="0" lvl="0" marL="0" rtl="0" algn="l">
              <a:lnSpc>
                <a:spcPct val="115000"/>
              </a:lnSpc>
              <a:spcBef>
                <a:spcPts val="2000"/>
              </a:spcBef>
              <a:spcAft>
                <a:spcPts val="0"/>
              </a:spcAft>
              <a:buNone/>
            </a:pPr>
            <a:r>
              <a:t/>
            </a:r>
            <a:endParaRPr sz="1500">
              <a:solidFill>
                <a:schemeClr val="dk1"/>
              </a:solidFill>
            </a:endParaRPr>
          </a:p>
          <a:p>
            <a:pPr indent="0" lvl="0" marL="0" rtl="0" algn="l">
              <a:lnSpc>
                <a:spcPct val="115000"/>
              </a:lnSpc>
              <a:spcBef>
                <a:spcPts val="2000"/>
              </a:spcBef>
              <a:spcAft>
                <a:spcPts val="2000"/>
              </a:spcAft>
              <a:buNone/>
            </a:pPr>
            <a:r>
              <a:t/>
            </a:r>
            <a:endParaRPr sz="1600">
              <a:solidFill>
                <a:srgbClr val="0D0D0D"/>
              </a:solidFill>
              <a:highlight>
                <a:srgbClr val="FFFFFF"/>
              </a:highlight>
              <a:latin typeface="Roboto"/>
              <a:ea typeface="Roboto"/>
              <a:cs typeface="Roboto"/>
              <a:sym typeface="Roboto"/>
            </a:endParaRPr>
          </a:p>
        </p:txBody>
      </p:sp>
      <p:sp>
        <p:nvSpPr>
          <p:cNvPr id="139" name="Google Shape;139;p16"/>
          <p:cNvSpPr txBox="1"/>
          <p:nvPr/>
        </p:nvSpPr>
        <p:spPr>
          <a:xfrm>
            <a:off x="0" y="0"/>
            <a:ext cx="4994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Evaluation</a:t>
            </a:r>
            <a:endParaRPr sz="2400">
              <a:solidFill>
                <a:schemeClr val="dk2"/>
              </a:solidFill>
            </a:endParaRPr>
          </a:p>
        </p:txBody>
      </p:sp>
      <p:pic>
        <p:nvPicPr>
          <p:cNvPr id="140" name="Google Shape;140;p16"/>
          <p:cNvPicPr preferRelativeResize="0"/>
          <p:nvPr/>
        </p:nvPicPr>
        <p:blipFill rotWithShape="1">
          <a:blip r:embed="rId3">
            <a:alphaModFix/>
          </a:blip>
          <a:srcRect b="1171" l="0" r="0" t="1162"/>
          <a:stretch/>
        </p:blipFill>
        <p:spPr>
          <a:xfrm>
            <a:off x="306919" y="1962634"/>
            <a:ext cx="11578168" cy="3081099"/>
          </a:xfrm>
          <a:prstGeom prst="rect">
            <a:avLst/>
          </a:prstGeom>
          <a:noFill/>
          <a:ln>
            <a:noFill/>
          </a:ln>
        </p:spPr>
      </p:pic>
      <p:sp>
        <p:nvSpPr>
          <p:cNvPr id="141" name="Google Shape;141;p16"/>
          <p:cNvSpPr txBox="1"/>
          <p:nvPr/>
        </p:nvSpPr>
        <p:spPr>
          <a:xfrm>
            <a:off x="5690700" y="5099800"/>
            <a:ext cx="1134900" cy="477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500">
                <a:solidFill>
                  <a:schemeClr val="dk2"/>
                </a:solidFill>
              </a:rPr>
              <a:t>Fig. 12</a:t>
            </a:r>
            <a:endParaRPr b="1" sz="1500">
              <a:solidFill>
                <a:schemeClr val="dk2"/>
              </a:solidFill>
            </a:endParaRPr>
          </a:p>
        </p:txBody>
      </p:sp>
      <p:sp>
        <p:nvSpPr>
          <p:cNvPr id="142" name="Google Shape;142;p16"/>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7"/>
          <p:cNvSpPr txBox="1"/>
          <p:nvPr/>
        </p:nvSpPr>
        <p:spPr>
          <a:xfrm>
            <a:off x="0" y="615600"/>
            <a:ext cx="12192000" cy="10323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600">
                <a:solidFill>
                  <a:srgbClr val="0D0D0D"/>
                </a:solidFill>
                <a:highlight>
                  <a:srgbClr val="FFFFFF"/>
                </a:highlight>
                <a:latin typeface="Roboto"/>
                <a:ea typeface="Roboto"/>
                <a:cs typeface="Roboto"/>
                <a:sym typeface="Roboto"/>
              </a:rPr>
              <a:t>Hierarchical NSW outperforms more baselines in vector datasets, offering speed and scalability.</a:t>
            </a:r>
            <a:endParaRPr sz="1600">
              <a:solidFill>
                <a:srgbClr val="0D0D0D"/>
              </a:solidFill>
              <a:highlight>
                <a:srgbClr val="FFFFFF"/>
              </a:highlight>
              <a:latin typeface="Roboto"/>
              <a:ea typeface="Roboto"/>
              <a:cs typeface="Roboto"/>
              <a:sym typeface="Roboto"/>
            </a:endParaRPr>
          </a:p>
          <a:p>
            <a:pPr indent="0" lvl="0" marL="0" rtl="0" algn="l">
              <a:lnSpc>
                <a:spcPct val="115000"/>
              </a:lnSpc>
              <a:spcBef>
                <a:spcPts val="2000"/>
              </a:spcBef>
              <a:spcAft>
                <a:spcPts val="2000"/>
              </a:spcAft>
              <a:buNone/>
            </a:pPr>
            <a:r>
              <a:t/>
            </a:r>
            <a:endParaRPr sz="1600">
              <a:solidFill>
                <a:srgbClr val="0D0D0D"/>
              </a:solidFill>
              <a:highlight>
                <a:srgbClr val="FFFFFF"/>
              </a:highlight>
              <a:latin typeface="Roboto"/>
              <a:ea typeface="Roboto"/>
              <a:cs typeface="Roboto"/>
              <a:sym typeface="Roboto"/>
            </a:endParaRPr>
          </a:p>
        </p:txBody>
      </p:sp>
      <p:sp>
        <p:nvSpPr>
          <p:cNvPr id="148" name="Google Shape;148;p17"/>
          <p:cNvSpPr txBox="1"/>
          <p:nvPr/>
        </p:nvSpPr>
        <p:spPr>
          <a:xfrm>
            <a:off x="0" y="0"/>
            <a:ext cx="4994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Evaluation</a:t>
            </a:r>
            <a:endParaRPr sz="2400">
              <a:solidFill>
                <a:schemeClr val="dk2"/>
              </a:solidFill>
            </a:endParaRPr>
          </a:p>
        </p:txBody>
      </p:sp>
      <p:grpSp>
        <p:nvGrpSpPr>
          <p:cNvPr id="149" name="Google Shape;149;p17"/>
          <p:cNvGrpSpPr/>
          <p:nvPr/>
        </p:nvGrpSpPr>
        <p:grpSpPr>
          <a:xfrm>
            <a:off x="1644115" y="1325023"/>
            <a:ext cx="8449352" cy="4683538"/>
            <a:chOff x="1245067" y="1042383"/>
            <a:chExt cx="9701862" cy="5949617"/>
          </a:xfrm>
        </p:grpSpPr>
        <p:sp>
          <p:nvSpPr>
            <p:cNvPr id="150" name="Google Shape;150;p17"/>
            <p:cNvSpPr txBox="1"/>
            <p:nvPr/>
          </p:nvSpPr>
          <p:spPr>
            <a:xfrm>
              <a:off x="5528600" y="6386000"/>
              <a:ext cx="1134900" cy="606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500">
                  <a:solidFill>
                    <a:schemeClr val="dk2"/>
                  </a:solidFill>
                </a:rPr>
                <a:t>Fig. 13</a:t>
              </a:r>
              <a:endParaRPr b="1" sz="1500">
                <a:solidFill>
                  <a:schemeClr val="dk2"/>
                </a:solidFill>
              </a:endParaRPr>
            </a:p>
          </p:txBody>
        </p:sp>
        <p:pic>
          <p:nvPicPr>
            <p:cNvPr id="151" name="Google Shape;151;p17"/>
            <p:cNvPicPr preferRelativeResize="0"/>
            <p:nvPr/>
          </p:nvPicPr>
          <p:blipFill>
            <a:blip r:embed="rId3">
              <a:alphaModFix/>
            </a:blip>
            <a:stretch>
              <a:fillRect/>
            </a:stretch>
          </p:blipFill>
          <p:spPr>
            <a:xfrm>
              <a:off x="1245067" y="1042383"/>
              <a:ext cx="9701862" cy="5343604"/>
            </a:xfrm>
            <a:prstGeom prst="rect">
              <a:avLst/>
            </a:prstGeom>
            <a:noFill/>
            <a:ln>
              <a:noFill/>
            </a:ln>
          </p:spPr>
        </p:pic>
      </p:grpSp>
      <p:sp>
        <p:nvSpPr>
          <p:cNvPr id="152" name="Google Shape;152;p17"/>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8"/>
          <p:cNvSpPr txBox="1"/>
          <p:nvPr/>
        </p:nvSpPr>
        <p:spPr>
          <a:xfrm>
            <a:off x="0" y="615600"/>
            <a:ext cx="12192000" cy="15543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2000"/>
              </a:spcBef>
              <a:spcAft>
                <a:spcPts val="0"/>
              </a:spcAft>
              <a:buNone/>
            </a:pPr>
            <a:r>
              <a:rPr lang="en-US" sz="1600">
                <a:solidFill>
                  <a:srgbClr val="0D0D0D"/>
                </a:solidFill>
                <a:highlight>
                  <a:srgbClr val="FFFFFF"/>
                </a:highlight>
                <a:latin typeface="Roboto"/>
                <a:ea typeface="Roboto"/>
                <a:cs typeface="Roboto"/>
                <a:sym typeface="Roboto"/>
              </a:rPr>
              <a:t>Hierarchical NSW significantly improves performance in general spaces, showcasing robustness against challenging datasets.</a:t>
            </a:r>
            <a:endParaRPr sz="1600">
              <a:solidFill>
                <a:srgbClr val="0D0D0D"/>
              </a:solidFill>
              <a:highlight>
                <a:srgbClr val="FFFFFF"/>
              </a:highlight>
              <a:latin typeface="Roboto"/>
              <a:ea typeface="Roboto"/>
              <a:cs typeface="Roboto"/>
              <a:sym typeface="Roboto"/>
            </a:endParaRPr>
          </a:p>
          <a:p>
            <a:pPr indent="0" lvl="0" marL="0" rtl="0" algn="l">
              <a:lnSpc>
                <a:spcPct val="115000"/>
              </a:lnSpc>
              <a:spcBef>
                <a:spcPts val="2000"/>
              </a:spcBef>
              <a:spcAft>
                <a:spcPts val="0"/>
              </a:spcAft>
              <a:buNone/>
            </a:pPr>
            <a:r>
              <a:t/>
            </a:r>
            <a:endParaRPr sz="1500">
              <a:solidFill>
                <a:schemeClr val="dk1"/>
              </a:solidFill>
            </a:endParaRPr>
          </a:p>
          <a:p>
            <a:pPr indent="0" lvl="0" marL="0" rtl="0" algn="l">
              <a:lnSpc>
                <a:spcPct val="115000"/>
              </a:lnSpc>
              <a:spcBef>
                <a:spcPts val="2000"/>
              </a:spcBef>
              <a:spcAft>
                <a:spcPts val="2000"/>
              </a:spcAft>
              <a:buNone/>
            </a:pPr>
            <a:r>
              <a:t/>
            </a:r>
            <a:endParaRPr sz="1600">
              <a:solidFill>
                <a:srgbClr val="0D0D0D"/>
              </a:solidFill>
              <a:highlight>
                <a:srgbClr val="FFFFFF"/>
              </a:highlight>
              <a:latin typeface="Roboto"/>
              <a:ea typeface="Roboto"/>
              <a:cs typeface="Roboto"/>
              <a:sym typeface="Roboto"/>
            </a:endParaRPr>
          </a:p>
        </p:txBody>
      </p:sp>
      <p:sp>
        <p:nvSpPr>
          <p:cNvPr id="158" name="Google Shape;158;p18"/>
          <p:cNvSpPr txBox="1"/>
          <p:nvPr/>
        </p:nvSpPr>
        <p:spPr>
          <a:xfrm>
            <a:off x="0" y="0"/>
            <a:ext cx="4994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Evaluation</a:t>
            </a:r>
            <a:endParaRPr sz="2400">
              <a:solidFill>
                <a:schemeClr val="dk2"/>
              </a:solidFill>
            </a:endParaRPr>
          </a:p>
        </p:txBody>
      </p:sp>
      <p:sp>
        <p:nvSpPr>
          <p:cNvPr id="159" name="Google Shape;159;p18"/>
          <p:cNvSpPr txBox="1"/>
          <p:nvPr/>
        </p:nvSpPr>
        <p:spPr>
          <a:xfrm>
            <a:off x="5489843" y="5396522"/>
            <a:ext cx="963000" cy="477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500">
                <a:solidFill>
                  <a:schemeClr val="dk2"/>
                </a:solidFill>
              </a:rPr>
              <a:t>Fig. 14</a:t>
            </a:r>
            <a:endParaRPr b="1" sz="1500">
              <a:solidFill>
                <a:schemeClr val="dk2"/>
              </a:solidFill>
            </a:endParaRPr>
          </a:p>
        </p:txBody>
      </p:sp>
      <p:pic>
        <p:nvPicPr>
          <p:cNvPr id="160" name="Google Shape;160;p18"/>
          <p:cNvPicPr preferRelativeResize="0"/>
          <p:nvPr/>
        </p:nvPicPr>
        <p:blipFill>
          <a:blip r:embed="rId3">
            <a:alphaModFix/>
          </a:blip>
          <a:stretch>
            <a:fillRect/>
          </a:stretch>
        </p:blipFill>
        <p:spPr>
          <a:xfrm>
            <a:off x="2117275" y="1424825"/>
            <a:ext cx="7708052" cy="3971696"/>
          </a:xfrm>
          <a:prstGeom prst="rect">
            <a:avLst/>
          </a:prstGeom>
          <a:noFill/>
          <a:ln>
            <a:noFill/>
          </a:ln>
        </p:spPr>
      </p:pic>
      <p:sp>
        <p:nvSpPr>
          <p:cNvPr id="161" name="Google Shape;161;p18"/>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nvSpPr>
        <p:spPr>
          <a:xfrm>
            <a:off x="0" y="615600"/>
            <a:ext cx="12192000" cy="18375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2000"/>
              </a:spcBef>
              <a:spcAft>
                <a:spcPts val="0"/>
              </a:spcAft>
              <a:buNone/>
            </a:pPr>
            <a:r>
              <a:rPr lang="en-US" sz="1600">
                <a:solidFill>
                  <a:srgbClr val="0D0D0D"/>
                </a:solidFill>
                <a:highlight>
                  <a:srgbClr val="FFFFFF"/>
                </a:highlight>
                <a:latin typeface="Roboto"/>
                <a:ea typeface="Roboto"/>
                <a:cs typeface="Roboto"/>
                <a:sym typeface="Roboto"/>
              </a:rPr>
              <a:t>Despite higher RAM usage, Hierarchical NSW achieves greater accuracy and speed than PQ algorithms, excelling in high-dimensional data searches.</a:t>
            </a:r>
            <a:endParaRPr sz="1600">
              <a:solidFill>
                <a:srgbClr val="0D0D0D"/>
              </a:solidFill>
              <a:highlight>
                <a:srgbClr val="FFFFFF"/>
              </a:highlight>
              <a:latin typeface="Roboto"/>
              <a:ea typeface="Roboto"/>
              <a:cs typeface="Roboto"/>
              <a:sym typeface="Roboto"/>
            </a:endParaRPr>
          </a:p>
          <a:p>
            <a:pPr indent="0" lvl="0" marL="0" rtl="0" algn="l">
              <a:lnSpc>
                <a:spcPct val="115000"/>
              </a:lnSpc>
              <a:spcBef>
                <a:spcPts val="2000"/>
              </a:spcBef>
              <a:spcAft>
                <a:spcPts val="0"/>
              </a:spcAft>
              <a:buNone/>
            </a:pPr>
            <a:r>
              <a:t/>
            </a:r>
            <a:endParaRPr sz="1500">
              <a:solidFill>
                <a:schemeClr val="dk1"/>
              </a:solidFill>
            </a:endParaRPr>
          </a:p>
          <a:p>
            <a:pPr indent="0" lvl="0" marL="0" rtl="0" algn="l">
              <a:lnSpc>
                <a:spcPct val="115000"/>
              </a:lnSpc>
              <a:spcBef>
                <a:spcPts val="2000"/>
              </a:spcBef>
              <a:spcAft>
                <a:spcPts val="2000"/>
              </a:spcAft>
              <a:buNone/>
            </a:pPr>
            <a:r>
              <a:t/>
            </a:r>
            <a:endParaRPr sz="1600">
              <a:solidFill>
                <a:srgbClr val="0D0D0D"/>
              </a:solidFill>
              <a:highlight>
                <a:srgbClr val="FFFFFF"/>
              </a:highlight>
              <a:latin typeface="Roboto"/>
              <a:ea typeface="Roboto"/>
              <a:cs typeface="Roboto"/>
              <a:sym typeface="Roboto"/>
            </a:endParaRPr>
          </a:p>
        </p:txBody>
      </p:sp>
      <p:sp>
        <p:nvSpPr>
          <p:cNvPr id="167" name="Google Shape;167;p19"/>
          <p:cNvSpPr txBox="1"/>
          <p:nvPr/>
        </p:nvSpPr>
        <p:spPr>
          <a:xfrm>
            <a:off x="0" y="0"/>
            <a:ext cx="4994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Evaluation</a:t>
            </a:r>
            <a:endParaRPr sz="2400">
              <a:solidFill>
                <a:schemeClr val="dk2"/>
              </a:solidFill>
            </a:endParaRPr>
          </a:p>
        </p:txBody>
      </p:sp>
      <p:pic>
        <p:nvPicPr>
          <p:cNvPr id="168" name="Google Shape;168;p19"/>
          <p:cNvPicPr preferRelativeResize="0"/>
          <p:nvPr/>
        </p:nvPicPr>
        <p:blipFill>
          <a:blip r:embed="rId3">
            <a:alphaModFix/>
          </a:blip>
          <a:stretch>
            <a:fillRect/>
          </a:stretch>
        </p:blipFill>
        <p:spPr>
          <a:xfrm>
            <a:off x="7621400" y="2050767"/>
            <a:ext cx="4089570" cy="3414099"/>
          </a:xfrm>
          <a:prstGeom prst="rect">
            <a:avLst/>
          </a:prstGeom>
          <a:noFill/>
          <a:ln>
            <a:noFill/>
          </a:ln>
        </p:spPr>
      </p:pic>
      <p:pic>
        <p:nvPicPr>
          <p:cNvPr id="169" name="Google Shape;169;p19"/>
          <p:cNvPicPr preferRelativeResize="0"/>
          <p:nvPr/>
        </p:nvPicPr>
        <p:blipFill>
          <a:blip r:embed="rId4">
            <a:alphaModFix/>
          </a:blip>
          <a:stretch>
            <a:fillRect/>
          </a:stretch>
        </p:blipFill>
        <p:spPr>
          <a:xfrm>
            <a:off x="197700" y="2659400"/>
            <a:ext cx="6775001" cy="2526567"/>
          </a:xfrm>
          <a:prstGeom prst="rect">
            <a:avLst/>
          </a:prstGeom>
          <a:noFill/>
          <a:ln>
            <a:noFill/>
          </a:ln>
        </p:spPr>
      </p:pic>
      <p:sp>
        <p:nvSpPr>
          <p:cNvPr id="170" name="Google Shape;170;p19"/>
          <p:cNvSpPr txBox="1"/>
          <p:nvPr/>
        </p:nvSpPr>
        <p:spPr>
          <a:xfrm>
            <a:off x="9098783" y="5464867"/>
            <a:ext cx="1134900" cy="477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500">
                <a:solidFill>
                  <a:schemeClr val="dk2"/>
                </a:solidFill>
              </a:rPr>
              <a:t>Fig. 15</a:t>
            </a:r>
            <a:endParaRPr b="1" sz="1500">
              <a:solidFill>
                <a:schemeClr val="dk2"/>
              </a:solidFill>
            </a:endParaRPr>
          </a:p>
        </p:txBody>
      </p:sp>
      <p:sp>
        <p:nvSpPr>
          <p:cNvPr id="171" name="Google Shape;171;p19"/>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nvSpPr>
        <p:spPr>
          <a:xfrm>
            <a:off x="0" y="615600"/>
            <a:ext cx="12192000" cy="1354500"/>
          </a:xfrm>
          <a:prstGeom prst="rect">
            <a:avLst/>
          </a:prstGeom>
          <a:noFill/>
          <a:ln>
            <a:noFill/>
          </a:ln>
        </p:spPr>
        <p:txBody>
          <a:bodyPr anchorCtr="0" anchor="t" bIns="121900" lIns="121900" spcFirstLastPara="1" rIns="121900" wrap="square" tIns="121900">
            <a:spAutoFit/>
          </a:bodyPr>
          <a:lstStyle/>
          <a:p>
            <a:pPr indent="0" lvl="0" marL="0" rtl="0" algn="l">
              <a:lnSpc>
                <a:spcPct val="175000"/>
              </a:lnSpc>
              <a:spcBef>
                <a:spcPts val="0"/>
              </a:spcBef>
              <a:spcAft>
                <a:spcPts val="0"/>
              </a:spcAft>
              <a:buNone/>
            </a:pPr>
            <a:r>
              <a:rPr lang="en-US" sz="1600">
                <a:solidFill>
                  <a:srgbClr val="0D0D0D"/>
                </a:solidFill>
                <a:highlight>
                  <a:srgbClr val="FFFFFF"/>
                </a:highlight>
                <a:latin typeface="Roboto"/>
                <a:ea typeface="Roboto"/>
                <a:cs typeface="Roboto"/>
                <a:sym typeface="Roboto"/>
              </a:rPr>
              <a:t>The Hierarchical Navigable Small World (HNSW) algorithm presents an approach to approximate nearest neighbor searches, outperforming current state-of-the-art methods across various dimensions and datasets by optimizing efficiency, accuracy, and scalability.</a:t>
            </a:r>
            <a:endParaRPr sz="1600">
              <a:solidFill>
                <a:srgbClr val="0D0D0D"/>
              </a:solidFill>
              <a:highlight>
                <a:srgbClr val="FFFFFF"/>
              </a:highlight>
              <a:latin typeface="Roboto"/>
              <a:ea typeface="Roboto"/>
              <a:cs typeface="Roboto"/>
              <a:sym typeface="Roboto"/>
            </a:endParaRPr>
          </a:p>
        </p:txBody>
      </p:sp>
      <p:sp>
        <p:nvSpPr>
          <p:cNvPr id="177" name="Google Shape;177;p20"/>
          <p:cNvSpPr txBox="1"/>
          <p:nvPr/>
        </p:nvSpPr>
        <p:spPr>
          <a:xfrm>
            <a:off x="0" y="0"/>
            <a:ext cx="4994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Conclusion</a:t>
            </a:r>
            <a:endParaRPr sz="2400">
              <a:solidFill>
                <a:schemeClr val="dk2"/>
              </a:solidFill>
            </a:endParaRPr>
          </a:p>
        </p:txBody>
      </p:sp>
      <p:pic>
        <p:nvPicPr>
          <p:cNvPr id="178" name="Google Shape;178;p20"/>
          <p:cNvPicPr preferRelativeResize="0"/>
          <p:nvPr/>
        </p:nvPicPr>
        <p:blipFill>
          <a:blip r:embed="rId3">
            <a:alphaModFix/>
          </a:blip>
          <a:stretch>
            <a:fillRect/>
          </a:stretch>
        </p:blipFill>
        <p:spPr>
          <a:xfrm>
            <a:off x="4080764" y="1751401"/>
            <a:ext cx="4030475" cy="4188951"/>
          </a:xfrm>
          <a:prstGeom prst="rect">
            <a:avLst/>
          </a:prstGeom>
          <a:noFill/>
          <a:ln>
            <a:noFill/>
          </a:ln>
        </p:spPr>
      </p:pic>
      <p:sp>
        <p:nvSpPr>
          <p:cNvPr id="179" name="Google Shape;179;p20"/>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ctrTitle"/>
          </p:nvPr>
        </p:nvSpPr>
        <p:spPr>
          <a:xfrm>
            <a:off x="76200" y="2260100"/>
            <a:ext cx="12115800" cy="864000"/>
          </a:xfrm>
          <a:prstGeom prst="rect">
            <a:avLst/>
          </a:prstGeom>
        </p:spPr>
        <p:txBody>
          <a:bodyPr anchorCtr="0" anchor="b" bIns="45700" lIns="91425" spcFirstLastPara="1" rIns="91425" wrap="square" tIns="45700">
            <a:noAutofit/>
          </a:bodyPr>
          <a:lstStyle/>
          <a:p>
            <a:pPr indent="0" lvl="0" marL="2743200" rtl="0" algn="l">
              <a:spcBef>
                <a:spcPts val="0"/>
              </a:spcBef>
              <a:spcAft>
                <a:spcPts val="0"/>
              </a:spcAft>
              <a:buNone/>
            </a:pPr>
            <a:r>
              <a:rPr lang="en-US"/>
              <a:t>MemGPT: Towards LLMs as </a:t>
            </a:r>
            <a:endParaRPr/>
          </a:p>
          <a:p>
            <a:pPr indent="0" lvl="0" marL="2743200" rtl="0" algn="l">
              <a:spcBef>
                <a:spcPts val="0"/>
              </a:spcBef>
              <a:spcAft>
                <a:spcPts val="0"/>
              </a:spcAft>
              <a:buNone/>
            </a:pPr>
            <a:r>
              <a:rPr lang="en-US"/>
              <a:t>         Operating Systems</a:t>
            </a:r>
            <a:endParaRPr/>
          </a:p>
        </p:txBody>
      </p:sp>
      <p:sp>
        <p:nvSpPr>
          <p:cNvPr id="185" name="Google Shape;185;p21"/>
          <p:cNvSpPr txBox="1"/>
          <p:nvPr>
            <p:ph idx="1" type="subTitle"/>
          </p:nvPr>
        </p:nvSpPr>
        <p:spPr>
          <a:xfrm>
            <a:off x="3375500" y="3883575"/>
            <a:ext cx="5608800" cy="1056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900">
                <a:solidFill>
                  <a:schemeClr val="dk1"/>
                </a:solidFill>
              </a:rPr>
              <a:t>Authors:</a:t>
            </a:r>
            <a:r>
              <a:rPr lang="en-US" sz="1900"/>
              <a:t> Charles Packer, Sarah Wooders, Kevin Lin, Vivian Fang, Shishir G. Patil, Ion Stoica, Joseph E. Gonzalez</a:t>
            </a:r>
            <a:endParaRPr sz="1900"/>
          </a:p>
          <a:p>
            <a:pPr indent="0" lvl="0" marL="0" rtl="0" algn="l">
              <a:spcBef>
                <a:spcPts val="1000"/>
              </a:spcBef>
              <a:spcAft>
                <a:spcPts val="0"/>
              </a:spcAft>
              <a:buNone/>
            </a:pPr>
            <a:r>
              <a:t/>
            </a:r>
            <a:endParaRPr sz="1900"/>
          </a:p>
          <a:p>
            <a:pPr indent="0" lvl="0" marL="0" rtl="0" algn="l">
              <a:spcBef>
                <a:spcPts val="1000"/>
              </a:spcBef>
              <a:spcAft>
                <a:spcPts val="0"/>
              </a:spcAft>
              <a:buNone/>
            </a:pPr>
            <a:r>
              <a:rPr b="1" lang="en-US" sz="1900">
                <a:solidFill>
                  <a:schemeClr val="dk1"/>
                </a:solidFill>
              </a:rPr>
              <a:t>Presenter:</a:t>
            </a:r>
            <a:r>
              <a:rPr lang="en-US" sz="1900">
                <a:solidFill>
                  <a:schemeClr val="dk1"/>
                </a:solidFill>
              </a:rPr>
              <a:t> Filippos Bellos, Yayuan Li</a:t>
            </a:r>
            <a:endParaRPr sz="1900">
              <a:solidFill>
                <a:schemeClr val="dk1"/>
              </a:solidFill>
            </a:endParaRPr>
          </a:p>
        </p:txBody>
      </p:sp>
      <p:sp>
        <p:nvSpPr>
          <p:cNvPr id="186" name="Google Shape;186;p2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2"/>
          <p:cNvSpPr txBox="1"/>
          <p:nvPr>
            <p:ph type="ctrTitle"/>
          </p:nvPr>
        </p:nvSpPr>
        <p:spPr>
          <a:xfrm>
            <a:off x="1524000" y="355108"/>
            <a:ext cx="9144000" cy="86409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274C"/>
              </a:buClr>
              <a:buSzPts val="4800"/>
              <a:buFont typeface="Calibri"/>
              <a:buNone/>
            </a:pPr>
            <a:r>
              <a:rPr lang="en-US" sz="4200"/>
              <a:t>Motivation</a:t>
            </a:r>
            <a:endParaRPr sz="4200"/>
          </a:p>
        </p:txBody>
      </p:sp>
      <p:sp>
        <p:nvSpPr>
          <p:cNvPr id="192" name="Google Shape;192;p22"/>
          <p:cNvSpPr txBox="1"/>
          <p:nvPr>
            <p:ph idx="1" type="subTitle"/>
          </p:nvPr>
        </p:nvSpPr>
        <p:spPr>
          <a:xfrm>
            <a:off x="1226350" y="1557150"/>
            <a:ext cx="4762500" cy="33006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a:t>LLMs constrained by limited context windows</a:t>
            </a:r>
            <a:endParaRPr/>
          </a:p>
          <a:p>
            <a:pPr indent="-381000" lvl="0" marL="457200" rtl="0" algn="l">
              <a:lnSpc>
                <a:spcPct val="115000"/>
              </a:lnSpc>
              <a:spcBef>
                <a:spcPts val="0"/>
              </a:spcBef>
              <a:spcAft>
                <a:spcPts val="0"/>
              </a:spcAft>
              <a:buSzPts val="2400"/>
              <a:buChar char="●"/>
            </a:pPr>
            <a:r>
              <a:rPr lang="en-US"/>
              <a:t>Direct extension of context length leads to a quadratic increase in computational time and memory cost (O(N^2) complexity of self-attention)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914400" rtl="0" algn="l">
              <a:lnSpc>
                <a:spcPct val="115000"/>
              </a:lnSpc>
              <a:spcBef>
                <a:spcPts val="0"/>
              </a:spcBef>
              <a:spcAft>
                <a:spcPts val="0"/>
              </a:spcAft>
              <a:buNone/>
            </a:pPr>
            <a:r>
              <a:t/>
            </a:r>
            <a:endParaRPr/>
          </a:p>
        </p:txBody>
      </p:sp>
      <p:pic>
        <p:nvPicPr>
          <p:cNvPr id="193" name="Google Shape;193;p22"/>
          <p:cNvPicPr preferRelativeResize="0"/>
          <p:nvPr/>
        </p:nvPicPr>
        <p:blipFill>
          <a:blip r:embed="rId3">
            <a:alphaModFix/>
          </a:blip>
          <a:stretch>
            <a:fillRect/>
          </a:stretch>
        </p:blipFill>
        <p:spPr>
          <a:xfrm>
            <a:off x="5929325" y="1004900"/>
            <a:ext cx="6000750" cy="3505200"/>
          </a:xfrm>
          <a:prstGeom prst="rect">
            <a:avLst/>
          </a:prstGeom>
          <a:noFill/>
          <a:ln>
            <a:noFill/>
          </a:ln>
        </p:spPr>
      </p:pic>
      <p:sp>
        <p:nvSpPr>
          <p:cNvPr id="194" name="Google Shape;194;p22"/>
          <p:cNvSpPr txBox="1"/>
          <p:nvPr/>
        </p:nvSpPr>
        <p:spPr>
          <a:xfrm>
            <a:off x="1262075" y="5143500"/>
            <a:ext cx="10513200" cy="94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400">
                <a:solidFill>
                  <a:schemeClr val="dk1"/>
                </a:solidFill>
                <a:latin typeface="Calibri"/>
                <a:ea typeface="Calibri"/>
                <a:cs typeface="Calibri"/>
                <a:sym typeface="Calibri"/>
              </a:rPr>
              <a:t>Goal: Trying to create something faster than just increasing context size</a:t>
            </a:r>
            <a:endParaRPr/>
          </a:p>
        </p:txBody>
      </p:sp>
      <p:sp>
        <p:nvSpPr>
          <p:cNvPr id="195" name="Google Shape;195;p2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ph type="ctrTitle"/>
          </p:nvPr>
        </p:nvSpPr>
        <p:spPr>
          <a:xfrm>
            <a:off x="1524000" y="355108"/>
            <a:ext cx="9144000" cy="864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274C"/>
              </a:buClr>
              <a:buSzPts val="4800"/>
              <a:buFont typeface="Calibri"/>
              <a:buNone/>
            </a:pPr>
            <a:r>
              <a:rPr lang="en-US" sz="4200"/>
              <a:t>Motivation</a:t>
            </a:r>
            <a:endParaRPr sz="4200"/>
          </a:p>
        </p:txBody>
      </p:sp>
      <p:sp>
        <p:nvSpPr>
          <p:cNvPr id="201" name="Google Shape;201;p23"/>
          <p:cNvSpPr txBox="1"/>
          <p:nvPr>
            <p:ph idx="1" type="subTitle"/>
          </p:nvPr>
        </p:nvSpPr>
        <p:spPr>
          <a:xfrm>
            <a:off x="1238250" y="1557150"/>
            <a:ext cx="5936400" cy="459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a:p>
            <a:pPr indent="-381000" lvl="0" marL="457200" rtl="0" algn="l">
              <a:lnSpc>
                <a:spcPct val="115000"/>
              </a:lnSpc>
              <a:spcBef>
                <a:spcPts val="0"/>
              </a:spcBef>
              <a:spcAft>
                <a:spcPts val="0"/>
              </a:spcAft>
              <a:buSzPts val="2400"/>
              <a:buChar char="●"/>
            </a:pPr>
            <a:r>
              <a:rPr lang="en-US"/>
              <a:t>Even if</a:t>
            </a:r>
            <a:r>
              <a:rPr lang="en-US"/>
              <a:t> we could overcome the computational challenges of context scaling, recent research shows that longcontext models struggle to utilize additional context effectively</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Goal: Intelligently access and use context</a:t>
            </a:r>
            <a:endParaRPr/>
          </a:p>
        </p:txBody>
      </p:sp>
      <p:pic>
        <p:nvPicPr>
          <p:cNvPr id="202" name="Google Shape;202;p23"/>
          <p:cNvPicPr preferRelativeResize="0"/>
          <p:nvPr/>
        </p:nvPicPr>
        <p:blipFill>
          <a:blip r:embed="rId3">
            <a:alphaModFix/>
          </a:blip>
          <a:stretch>
            <a:fillRect/>
          </a:stretch>
        </p:blipFill>
        <p:spPr>
          <a:xfrm>
            <a:off x="6815586" y="1366650"/>
            <a:ext cx="4869189" cy="4596000"/>
          </a:xfrm>
          <a:prstGeom prst="rect">
            <a:avLst/>
          </a:prstGeom>
          <a:noFill/>
          <a:ln>
            <a:noFill/>
          </a:ln>
        </p:spPr>
      </p:pic>
      <p:sp>
        <p:nvSpPr>
          <p:cNvPr id="203" name="Google Shape;203;p2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ph type="ctrTitle"/>
          </p:nvPr>
        </p:nvSpPr>
        <p:spPr>
          <a:xfrm>
            <a:off x="1524000" y="355108"/>
            <a:ext cx="9144000" cy="8640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00274C"/>
              </a:buClr>
              <a:buSzPts val="4800"/>
              <a:buFont typeface="Calibri"/>
              <a:buNone/>
            </a:pPr>
            <a:r>
              <a:rPr lang="en-US" sz="4200"/>
              <a:t>Overview</a:t>
            </a:r>
            <a:endParaRPr sz="4200"/>
          </a:p>
        </p:txBody>
      </p:sp>
      <p:sp>
        <p:nvSpPr>
          <p:cNvPr id="209" name="Google Shape;209;p24"/>
          <p:cNvSpPr txBox="1"/>
          <p:nvPr>
            <p:ph idx="1" type="subTitle"/>
          </p:nvPr>
        </p:nvSpPr>
        <p:spPr>
          <a:xfrm>
            <a:off x="1524000" y="1542009"/>
            <a:ext cx="9144000" cy="45960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a:t>Inspiration from OS</a:t>
            </a:r>
            <a:endParaRPr/>
          </a:p>
          <a:p>
            <a:pPr indent="-355600" lvl="1" marL="914400" rtl="0" algn="l">
              <a:lnSpc>
                <a:spcPct val="115000"/>
              </a:lnSpc>
              <a:spcBef>
                <a:spcPts val="0"/>
              </a:spcBef>
              <a:spcAft>
                <a:spcPts val="0"/>
              </a:spcAft>
              <a:buSzPts val="2000"/>
              <a:buChar char="○"/>
            </a:pPr>
            <a:r>
              <a:rPr lang="en-US"/>
              <a:t>Introducing virtual context management</a:t>
            </a:r>
            <a:endParaRPr/>
          </a:p>
          <a:p>
            <a:pPr indent="0" lvl="0" marL="45720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SzPts val="2400"/>
              <a:buChar char="●"/>
            </a:pPr>
            <a:r>
              <a:rPr lang="en-US"/>
              <a:t>2 main use cases:</a:t>
            </a:r>
            <a:endParaRPr/>
          </a:p>
          <a:p>
            <a:pPr indent="-355600" lvl="1" marL="914400" rtl="0" algn="l">
              <a:lnSpc>
                <a:spcPct val="115000"/>
              </a:lnSpc>
              <a:spcBef>
                <a:spcPts val="0"/>
              </a:spcBef>
              <a:spcAft>
                <a:spcPts val="0"/>
              </a:spcAft>
              <a:buSzPts val="2000"/>
              <a:buChar char="○"/>
            </a:pPr>
            <a:r>
              <a:rPr lang="en-US"/>
              <a:t>Analyze large documents</a:t>
            </a:r>
            <a:endParaRPr/>
          </a:p>
          <a:p>
            <a:pPr indent="-355600" lvl="1" marL="914400" rtl="0" algn="l">
              <a:lnSpc>
                <a:spcPct val="115000"/>
              </a:lnSpc>
              <a:spcBef>
                <a:spcPts val="0"/>
              </a:spcBef>
              <a:spcAft>
                <a:spcPts val="0"/>
              </a:spcAft>
              <a:buSzPts val="2000"/>
              <a:buChar char="○"/>
            </a:pPr>
            <a:r>
              <a:rPr lang="en-US"/>
              <a:t>Conversational agents that </a:t>
            </a:r>
            <a:r>
              <a:rPr lang="en-US"/>
              <a:t>remember</a:t>
            </a:r>
            <a:r>
              <a:rPr lang="en-US"/>
              <a:t> long conversations</a:t>
            </a:r>
            <a:endParaRPr/>
          </a:p>
        </p:txBody>
      </p:sp>
      <p:sp>
        <p:nvSpPr>
          <p:cNvPr id="210" name="Google Shape;210;p2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 name="Shape 34"/>
        <p:cNvGrpSpPr/>
        <p:nvPr/>
      </p:nvGrpSpPr>
      <p:grpSpPr>
        <a:xfrm>
          <a:off x="0" y="0"/>
          <a:ext cx="0" cy="0"/>
          <a:chOff x="0" y="0"/>
          <a:chExt cx="0" cy="0"/>
        </a:xfrm>
      </p:grpSpPr>
      <p:sp>
        <p:nvSpPr>
          <p:cNvPr id="35" name="Google Shape;35;p7"/>
          <p:cNvSpPr txBox="1"/>
          <p:nvPr/>
        </p:nvSpPr>
        <p:spPr>
          <a:xfrm>
            <a:off x="0" y="908925"/>
            <a:ext cx="6074700" cy="4506900"/>
          </a:xfrm>
          <a:prstGeom prst="rect">
            <a:avLst/>
          </a:prstGeom>
          <a:noFill/>
          <a:ln>
            <a:noFill/>
          </a:ln>
        </p:spPr>
        <p:txBody>
          <a:bodyPr anchorCtr="0" anchor="t" bIns="121900" lIns="121900" spcFirstLastPara="1" rIns="121900" wrap="square" tIns="121900">
            <a:spAutoFit/>
          </a:bodyPr>
          <a:lstStyle/>
          <a:p>
            <a:pPr indent="-330200" lvl="0" marL="457200" rtl="0" algn="l">
              <a:lnSpc>
                <a:spcPct val="115000"/>
              </a:lnSpc>
              <a:spcBef>
                <a:spcPts val="0"/>
              </a:spcBef>
              <a:spcAft>
                <a:spcPts val="0"/>
              </a:spcAft>
              <a:buClr>
                <a:schemeClr val="dk1"/>
              </a:buClr>
              <a:buSzPts val="1600"/>
              <a:buFont typeface="Roboto"/>
              <a:buChar char="-"/>
            </a:pPr>
            <a:r>
              <a:rPr b="1" lang="en-US" sz="1600">
                <a:solidFill>
                  <a:schemeClr val="dk1"/>
                </a:solidFill>
              </a:rPr>
              <a:t>Vector index</a:t>
            </a:r>
            <a:r>
              <a:rPr lang="en-US" sz="1600">
                <a:solidFill>
                  <a:schemeClr val="dk1"/>
                </a:solidFill>
              </a:rPr>
              <a:t>: A data structure designed to efficiently store and search through high-dimensional vectors.</a:t>
            </a:r>
            <a:endParaRPr sz="1600">
              <a:solidFill>
                <a:schemeClr val="dk1"/>
              </a:solidFill>
              <a:highlight>
                <a:srgbClr val="FFFFFF"/>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US" sz="1600">
                <a:solidFill>
                  <a:schemeClr val="dk1"/>
                </a:solidFill>
                <a:highlight>
                  <a:srgbClr val="FFFFFF"/>
                </a:highlight>
                <a:latin typeface="Roboto"/>
                <a:ea typeface="Roboto"/>
                <a:cs typeface="Roboto"/>
                <a:sym typeface="Roboto"/>
              </a:rPr>
              <a:t>Nearest Neighbor (NN)</a:t>
            </a:r>
            <a:r>
              <a:rPr lang="en-US" sz="1600">
                <a:solidFill>
                  <a:schemeClr val="dk1"/>
                </a:solidFill>
                <a:highlight>
                  <a:srgbClr val="FFFFFF"/>
                </a:highlight>
                <a:latin typeface="Roboto"/>
                <a:ea typeface="Roboto"/>
                <a:cs typeface="Roboto"/>
                <a:sym typeface="Roboto"/>
              </a:rPr>
              <a:t>: </a:t>
            </a:r>
            <a:r>
              <a:rPr lang="en-US" sz="1600">
                <a:solidFill>
                  <a:schemeClr val="dk1"/>
                </a:solidFill>
              </a:rPr>
              <a:t>Identify the closest data points to a given query point in a database</a:t>
            </a:r>
            <a:endParaRPr sz="1600">
              <a:solidFill>
                <a:schemeClr val="dk1"/>
              </a:solidFill>
              <a:highlight>
                <a:srgbClr val="FFFFFF"/>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US" sz="1600">
                <a:solidFill>
                  <a:schemeClr val="dk1"/>
                </a:solidFill>
                <a:highlight>
                  <a:srgbClr val="FFFFFF"/>
                </a:highlight>
                <a:latin typeface="Roboto"/>
                <a:ea typeface="Roboto"/>
                <a:cs typeface="Roboto"/>
                <a:sym typeface="Roboto"/>
              </a:rPr>
              <a:t>Curse of Dimensionality</a:t>
            </a:r>
            <a:r>
              <a:rPr lang="en-US" sz="1600">
                <a:solidFill>
                  <a:schemeClr val="dk1"/>
                </a:solidFill>
                <a:highlight>
                  <a:srgbClr val="FFFFFF"/>
                </a:highlight>
                <a:latin typeface="Roboto"/>
                <a:ea typeface="Roboto"/>
                <a:cs typeface="Roboto"/>
                <a:sym typeface="Roboto"/>
              </a:rPr>
              <a:t>: Volume of the high-dimensional space grows so rapidly that the data becomes sparse</a:t>
            </a:r>
            <a:endParaRPr sz="1600">
              <a:solidFill>
                <a:schemeClr val="dk1"/>
              </a:solidFill>
              <a:highlight>
                <a:srgbClr val="FFFFFF"/>
              </a:highlight>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US" sz="1600">
                <a:solidFill>
                  <a:schemeClr val="dk1"/>
                </a:solidFill>
                <a:highlight>
                  <a:srgbClr val="FFFFFF"/>
                </a:highlight>
                <a:latin typeface="Roboto"/>
                <a:ea typeface="Roboto"/>
                <a:cs typeface="Roboto"/>
                <a:sym typeface="Roboto"/>
              </a:rPr>
              <a:t>distance between nearest and farthest points converges, complicating meaningful neighbor identification.</a:t>
            </a:r>
            <a:endParaRPr sz="1600">
              <a:solidFill>
                <a:schemeClr val="dk1"/>
              </a:solidFill>
              <a:highlight>
                <a:srgbClr val="FFFFFF"/>
              </a:highlight>
              <a:latin typeface="Roboto"/>
              <a:ea typeface="Roboto"/>
              <a:cs typeface="Roboto"/>
              <a:sym typeface="Roboto"/>
            </a:endParaRPr>
          </a:p>
          <a:p>
            <a:pPr indent="-330200" lvl="1" marL="914400" rtl="0" algn="l">
              <a:spcBef>
                <a:spcPts val="0"/>
              </a:spcBef>
              <a:spcAft>
                <a:spcPts val="0"/>
              </a:spcAft>
              <a:buClr>
                <a:schemeClr val="dk1"/>
              </a:buClr>
              <a:buSzPts val="1600"/>
              <a:buFont typeface="Roboto"/>
              <a:buChar char="-"/>
            </a:pPr>
            <a:r>
              <a:rPr lang="en-US" sz="1600">
                <a:solidFill>
                  <a:schemeClr val="dk1"/>
                </a:solidFill>
                <a:highlight>
                  <a:srgbClr val="FFFFFF"/>
                </a:highlight>
                <a:latin typeface="Roboto"/>
                <a:ea typeface="Roboto"/>
                <a:cs typeface="Roboto"/>
                <a:sym typeface="Roboto"/>
              </a:rPr>
              <a:t>Computationally expensive</a:t>
            </a:r>
            <a:endParaRPr sz="1600">
              <a:solidFill>
                <a:schemeClr val="dk1"/>
              </a:solidFill>
              <a:highlight>
                <a:srgbClr val="FFFFFF"/>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US" sz="1600">
                <a:solidFill>
                  <a:schemeClr val="dk1"/>
                </a:solidFill>
                <a:highlight>
                  <a:srgbClr val="FFFFFF"/>
                </a:highlight>
                <a:latin typeface="Roboto"/>
                <a:ea typeface="Roboto"/>
                <a:cs typeface="Roboto"/>
                <a:sym typeface="Roboto"/>
              </a:rPr>
              <a:t>Approximate Nearest Neighbor (ANN)</a:t>
            </a:r>
            <a:r>
              <a:rPr lang="en-US" sz="1600">
                <a:solidFill>
                  <a:schemeClr val="dk1"/>
                </a:solidFill>
                <a:highlight>
                  <a:srgbClr val="FFFFFF"/>
                </a:highlight>
                <a:latin typeface="Roboto"/>
                <a:ea typeface="Roboto"/>
                <a:cs typeface="Roboto"/>
                <a:sym typeface="Roboto"/>
              </a:rPr>
              <a:t>: find a close approximation of the nearest neighbors with significantly reduced computational cost</a:t>
            </a:r>
            <a:endParaRPr sz="1600">
              <a:solidFill>
                <a:schemeClr val="dk1"/>
              </a:solidFill>
              <a:highlight>
                <a:srgbClr val="FFFFFF"/>
              </a:highlight>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b="1" lang="en-US" sz="1600">
                <a:solidFill>
                  <a:schemeClr val="dk1"/>
                </a:solidFill>
                <a:highlight>
                  <a:srgbClr val="FFFFFF"/>
                </a:highlight>
                <a:latin typeface="Roboto"/>
                <a:ea typeface="Roboto"/>
                <a:cs typeface="Roboto"/>
                <a:sym typeface="Roboto"/>
              </a:rPr>
              <a:t>Navigable Small World (NSW)</a:t>
            </a:r>
            <a:r>
              <a:rPr lang="en-US" sz="1600">
                <a:solidFill>
                  <a:schemeClr val="dk1"/>
                </a:solidFill>
                <a:highlight>
                  <a:srgbClr val="FFFFFF"/>
                </a:highlight>
                <a:latin typeface="Roboto"/>
                <a:ea typeface="Roboto"/>
                <a:cs typeface="Roboto"/>
                <a:sym typeface="Roboto"/>
              </a:rPr>
              <a:t> networks: graph-based data structures. ensure that any node (or data point) can be reached from any other within a small number of steps, despite the network's large size.</a:t>
            </a:r>
            <a:endParaRPr sz="1600">
              <a:solidFill>
                <a:schemeClr val="dk1"/>
              </a:solidFill>
              <a:highlight>
                <a:srgbClr val="FFFFFF"/>
              </a:highlight>
              <a:latin typeface="Roboto"/>
              <a:ea typeface="Roboto"/>
              <a:cs typeface="Roboto"/>
              <a:sym typeface="Roboto"/>
            </a:endParaRPr>
          </a:p>
        </p:txBody>
      </p:sp>
      <p:sp>
        <p:nvSpPr>
          <p:cNvPr id="36" name="Google Shape;36;p7"/>
          <p:cNvSpPr txBox="1"/>
          <p:nvPr/>
        </p:nvSpPr>
        <p:spPr>
          <a:xfrm>
            <a:off x="0" y="0"/>
            <a:ext cx="4994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Introduction and </a:t>
            </a:r>
            <a:r>
              <a:rPr lang="en-US" sz="2400">
                <a:solidFill>
                  <a:schemeClr val="dk2"/>
                </a:solidFill>
              </a:rPr>
              <a:t>Motivation</a:t>
            </a:r>
            <a:endParaRPr sz="2400">
              <a:solidFill>
                <a:schemeClr val="dk2"/>
              </a:solidFill>
            </a:endParaRPr>
          </a:p>
        </p:txBody>
      </p:sp>
      <p:sp>
        <p:nvSpPr>
          <p:cNvPr id="37" name="Google Shape;37;p7"/>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pic>
        <p:nvPicPr>
          <p:cNvPr id="38" name="Google Shape;38;p7"/>
          <p:cNvPicPr preferRelativeResize="0"/>
          <p:nvPr/>
        </p:nvPicPr>
        <p:blipFill>
          <a:blip r:embed="rId3">
            <a:alphaModFix/>
          </a:blip>
          <a:stretch>
            <a:fillRect/>
          </a:stretch>
        </p:blipFill>
        <p:spPr>
          <a:xfrm>
            <a:off x="6523775" y="706500"/>
            <a:ext cx="5445002" cy="54450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type="ctrTitle"/>
          </p:nvPr>
        </p:nvSpPr>
        <p:spPr>
          <a:xfrm>
            <a:off x="1524000" y="3551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OS inspired</a:t>
            </a:r>
            <a:endParaRPr/>
          </a:p>
        </p:txBody>
      </p:sp>
      <p:sp>
        <p:nvSpPr>
          <p:cNvPr id="216" name="Google Shape;216;p25"/>
          <p:cNvSpPr txBox="1"/>
          <p:nvPr>
            <p:ph idx="1" type="subTitle"/>
          </p:nvPr>
        </p:nvSpPr>
        <p:spPr>
          <a:xfrm>
            <a:off x="1524000" y="1369225"/>
            <a:ext cx="3571800" cy="3934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sz="2200"/>
              <a:t>Main Context: Analogous to RAM, this is the immediate context the LLM processor works with during inference.</a:t>
            </a:r>
            <a:endParaRPr sz="2200"/>
          </a:p>
          <a:p>
            <a:pPr indent="0" lvl="0" marL="0" rtl="0" algn="l">
              <a:spcBef>
                <a:spcPts val="1000"/>
              </a:spcBef>
              <a:spcAft>
                <a:spcPts val="0"/>
              </a:spcAft>
              <a:buNone/>
            </a:pPr>
            <a:r>
              <a:rPr lang="en-US" sz="2200"/>
              <a:t>External Context: Similar to a hard drive, this stores information beyond the LLM’s direct reach but can be accessed when needed.</a:t>
            </a:r>
            <a:endParaRPr sz="2200"/>
          </a:p>
          <a:p>
            <a:pPr indent="0" lvl="0" marL="0" rtl="0" algn="l">
              <a:spcBef>
                <a:spcPts val="1000"/>
              </a:spcBef>
              <a:spcAft>
                <a:spcPts val="0"/>
              </a:spcAft>
              <a:buNone/>
            </a:pPr>
            <a:r>
              <a:t/>
            </a:r>
            <a:endParaRPr/>
          </a:p>
        </p:txBody>
      </p:sp>
      <p:pic>
        <p:nvPicPr>
          <p:cNvPr id="217" name="Google Shape;217;p25"/>
          <p:cNvPicPr preferRelativeResize="0"/>
          <p:nvPr/>
        </p:nvPicPr>
        <p:blipFill>
          <a:blip r:embed="rId3">
            <a:alphaModFix/>
          </a:blip>
          <a:stretch>
            <a:fillRect/>
          </a:stretch>
        </p:blipFill>
        <p:spPr>
          <a:xfrm>
            <a:off x="5369725" y="1904600"/>
            <a:ext cx="6036476" cy="3048799"/>
          </a:xfrm>
          <a:prstGeom prst="rect">
            <a:avLst/>
          </a:prstGeom>
          <a:noFill/>
          <a:ln>
            <a:noFill/>
          </a:ln>
        </p:spPr>
      </p:pic>
      <p:sp>
        <p:nvSpPr>
          <p:cNvPr id="218" name="Google Shape;218;p25"/>
          <p:cNvSpPr txBox="1"/>
          <p:nvPr/>
        </p:nvSpPr>
        <p:spPr>
          <a:xfrm>
            <a:off x="1524000" y="1369225"/>
            <a:ext cx="9144000" cy="79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2200">
                <a:solidFill>
                  <a:schemeClr val="dk1"/>
                </a:solidFill>
                <a:latin typeface="Calibri"/>
                <a:ea typeface="Calibri"/>
                <a:cs typeface="Calibri"/>
                <a:sym typeface="Calibri"/>
              </a:rPr>
              <a:t>MemGPT draws inspiration from OS by working different memory tiers within an LLM. It includes:</a:t>
            </a:r>
            <a:endParaRPr sz="1200"/>
          </a:p>
        </p:txBody>
      </p:sp>
      <p:sp>
        <p:nvSpPr>
          <p:cNvPr id="219" name="Google Shape;219;p25"/>
          <p:cNvSpPr txBox="1"/>
          <p:nvPr/>
        </p:nvSpPr>
        <p:spPr>
          <a:xfrm>
            <a:off x="1524000" y="5304025"/>
            <a:ext cx="9525000" cy="79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2200">
                <a:solidFill>
                  <a:schemeClr val="dk1"/>
                </a:solidFill>
                <a:latin typeface="Calibri"/>
                <a:ea typeface="Calibri"/>
                <a:cs typeface="Calibri"/>
                <a:sym typeface="Calibri"/>
              </a:rPr>
              <a:t>Interrupts: Like an OS interrupt, MemGPT can pause and resume the processor, managing the control flow with the user.</a:t>
            </a:r>
            <a:endParaRPr sz="2200">
              <a:solidFill>
                <a:schemeClr val="dk1"/>
              </a:solidFill>
              <a:latin typeface="Calibri"/>
              <a:ea typeface="Calibri"/>
              <a:cs typeface="Calibri"/>
              <a:sym typeface="Calibri"/>
            </a:endParaRPr>
          </a:p>
        </p:txBody>
      </p:sp>
      <p:sp>
        <p:nvSpPr>
          <p:cNvPr id="220" name="Google Shape;220;p2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6"/>
          <p:cNvSpPr txBox="1"/>
          <p:nvPr>
            <p:ph type="ctrTitle"/>
          </p:nvPr>
        </p:nvSpPr>
        <p:spPr>
          <a:xfrm>
            <a:off x="1524000" y="3551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MemGPT - Overview</a:t>
            </a:r>
            <a:endParaRPr/>
          </a:p>
        </p:txBody>
      </p:sp>
      <p:pic>
        <p:nvPicPr>
          <p:cNvPr id="226" name="Google Shape;226;p26"/>
          <p:cNvPicPr preferRelativeResize="0"/>
          <p:nvPr/>
        </p:nvPicPr>
        <p:blipFill>
          <a:blip r:embed="rId3">
            <a:alphaModFix/>
          </a:blip>
          <a:stretch>
            <a:fillRect/>
          </a:stretch>
        </p:blipFill>
        <p:spPr>
          <a:xfrm>
            <a:off x="545300" y="1323983"/>
            <a:ext cx="10915650" cy="4210050"/>
          </a:xfrm>
          <a:prstGeom prst="rect">
            <a:avLst/>
          </a:prstGeom>
          <a:noFill/>
          <a:ln>
            <a:noFill/>
          </a:ln>
        </p:spPr>
      </p:pic>
      <p:sp>
        <p:nvSpPr>
          <p:cNvPr id="227" name="Google Shape;227;p26"/>
          <p:cNvSpPr/>
          <p:nvPr/>
        </p:nvSpPr>
        <p:spPr>
          <a:xfrm>
            <a:off x="631025" y="1369225"/>
            <a:ext cx="10703700" cy="194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6"/>
          <p:cNvSpPr txBox="1"/>
          <p:nvPr/>
        </p:nvSpPr>
        <p:spPr>
          <a:xfrm>
            <a:off x="8310575" y="797725"/>
            <a:ext cx="3048000" cy="4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rgbClr val="FF0000"/>
                </a:solidFill>
              </a:rPr>
              <a:t>Main Context</a:t>
            </a:r>
            <a:endParaRPr sz="2100">
              <a:solidFill>
                <a:srgbClr val="FF0000"/>
              </a:solidFill>
            </a:endParaRPr>
          </a:p>
        </p:txBody>
      </p:sp>
      <p:sp>
        <p:nvSpPr>
          <p:cNvPr id="229" name="Google Shape;229;p26"/>
          <p:cNvSpPr/>
          <p:nvPr/>
        </p:nvSpPr>
        <p:spPr>
          <a:xfrm>
            <a:off x="631025" y="3807625"/>
            <a:ext cx="2809800" cy="1940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26"/>
          <p:cNvSpPr txBox="1"/>
          <p:nvPr/>
        </p:nvSpPr>
        <p:spPr>
          <a:xfrm>
            <a:off x="8532050" y="5748325"/>
            <a:ext cx="3048000" cy="4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rgbClr val="0B5394"/>
                </a:solidFill>
              </a:rPr>
              <a:t>External</a:t>
            </a:r>
            <a:r>
              <a:rPr lang="en-US" sz="2100">
                <a:solidFill>
                  <a:srgbClr val="0B5394"/>
                </a:solidFill>
              </a:rPr>
              <a:t> Context</a:t>
            </a:r>
            <a:endParaRPr sz="2100">
              <a:solidFill>
                <a:srgbClr val="0B5394"/>
              </a:solidFill>
            </a:endParaRPr>
          </a:p>
        </p:txBody>
      </p:sp>
      <p:sp>
        <p:nvSpPr>
          <p:cNvPr id="231" name="Google Shape;231;p26"/>
          <p:cNvSpPr/>
          <p:nvPr/>
        </p:nvSpPr>
        <p:spPr>
          <a:xfrm>
            <a:off x="8651150" y="3807625"/>
            <a:ext cx="2809800" cy="1940700"/>
          </a:xfrm>
          <a:prstGeom prst="rect">
            <a:avLst/>
          </a:prstGeom>
          <a:no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6"/>
          <p:cNvSpPr txBox="1"/>
          <p:nvPr/>
        </p:nvSpPr>
        <p:spPr>
          <a:xfrm>
            <a:off x="545300" y="5748325"/>
            <a:ext cx="3048000" cy="421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rgbClr val="0B5394"/>
                </a:solidFill>
              </a:rPr>
              <a:t>External Context</a:t>
            </a:r>
            <a:endParaRPr sz="2100">
              <a:solidFill>
                <a:srgbClr val="0B5394"/>
              </a:solidFill>
            </a:endParaRPr>
          </a:p>
        </p:txBody>
      </p:sp>
      <p:sp>
        <p:nvSpPr>
          <p:cNvPr id="233" name="Google Shape;233;p2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ph type="ctrTitle"/>
          </p:nvPr>
        </p:nvSpPr>
        <p:spPr>
          <a:xfrm>
            <a:off x="1524000" y="3551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200"/>
              <a:t>Main Context</a:t>
            </a:r>
            <a:endParaRPr sz="4200"/>
          </a:p>
        </p:txBody>
      </p:sp>
      <p:pic>
        <p:nvPicPr>
          <p:cNvPr id="239" name="Google Shape;239;p27"/>
          <p:cNvPicPr preferRelativeResize="0"/>
          <p:nvPr/>
        </p:nvPicPr>
        <p:blipFill>
          <a:blip r:embed="rId3">
            <a:alphaModFix/>
          </a:blip>
          <a:stretch>
            <a:fillRect/>
          </a:stretch>
        </p:blipFill>
        <p:spPr>
          <a:xfrm>
            <a:off x="470300" y="1528524"/>
            <a:ext cx="11251398" cy="2035350"/>
          </a:xfrm>
          <a:prstGeom prst="rect">
            <a:avLst/>
          </a:prstGeom>
          <a:noFill/>
          <a:ln>
            <a:noFill/>
          </a:ln>
        </p:spPr>
      </p:pic>
      <p:sp>
        <p:nvSpPr>
          <p:cNvPr id="240" name="Google Shape;240;p27"/>
          <p:cNvSpPr txBox="1"/>
          <p:nvPr/>
        </p:nvSpPr>
        <p:spPr>
          <a:xfrm>
            <a:off x="559500" y="3550050"/>
            <a:ext cx="306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 </a:t>
            </a:r>
            <a:r>
              <a:rPr lang="en-US"/>
              <a:t>Read-only static instructions on MemGPT control flow</a:t>
            </a:r>
            <a:endParaRPr/>
          </a:p>
          <a:p>
            <a:pPr indent="0" lvl="0" marL="0" rtl="0" algn="l">
              <a:spcBef>
                <a:spcPts val="0"/>
              </a:spcBef>
              <a:spcAft>
                <a:spcPts val="0"/>
              </a:spcAft>
              <a:buNone/>
            </a:pPr>
            <a:r>
              <a:rPr lang="en-US">
                <a:solidFill>
                  <a:schemeClr val="dk1"/>
                </a:solidFill>
              </a:rPr>
              <a:t>• </a:t>
            </a:r>
            <a:r>
              <a:rPr lang="en-US"/>
              <a:t>Describes intended usage of different memory levels</a:t>
            </a:r>
            <a:endParaRPr/>
          </a:p>
          <a:p>
            <a:pPr indent="0" lvl="0" marL="0" rtl="0" algn="l">
              <a:spcBef>
                <a:spcPts val="0"/>
              </a:spcBef>
              <a:spcAft>
                <a:spcPts val="0"/>
              </a:spcAft>
              <a:buNone/>
            </a:pPr>
            <a:r>
              <a:rPr lang="en-US">
                <a:solidFill>
                  <a:schemeClr val="dk1"/>
                </a:solidFill>
              </a:rPr>
              <a:t>• </a:t>
            </a:r>
            <a:r>
              <a:rPr lang="en-US"/>
              <a:t>Provides instructions on how to use MemGPT functions </a:t>
            </a:r>
            <a:endParaRPr/>
          </a:p>
          <a:p>
            <a:pPr indent="0" lvl="0" marL="0" rtl="0" algn="l">
              <a:spcBef>
                <a:spcPts val="0"/>
              </a:spcBef>
              <a:spcAft>
                <a:spcPts val="0"/>
              </a:spcAft>
              <a:buNone/>
            </a:pPr>
            <a:r>
              <a:t/>
            </a:r>
            <a:endParaRPr/>
          </a:p>
        </p:txBody>
      </p:sp>
      <p:sp>
        <p:nvSpPr>
          <p:cNvPr id="241" name="Google Shape;241;p27"/>
          <p:cNvSpPr txBox="1"/>
          <p:nvPr/>
        </p:nvSpPr>
        <p:spPr>
          <a:xfrm>
            <a:off x="3543300" y="3574250"/>
            <a:ext cx="3000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 </a:t>
            </a:r>
            <a:r>
              <a:rPr lang="en-US">
                <a:solidFill>
                  <a:schemeClr val="dk1"/>
                </a:solidFill>
              </a:rPr>
              <a:t>Fixed-size read/write block of unstructured text</a:t>
            </a:r>
            <a:endParaRPr>
              <a:solidFill>
                <a:schemeClr val="dk1"/>
              </a:solidFill>
            </a:endParaRPr>
          </a:p>
          <a:p>
            <a:pPr indent="0" lvl="0" marL="0" rtl="0" algn="l">
              <a:spcBef>
                <a:spcPts val="0"/>
              </a:spcBef>
              <a:spcAft>
                <a:spcPts val="0"/>
              </a:spcAft>
              <a:buNone/>
            </a:pPr>
            <a:r>
              <a:rPr lang="en-US">
                <a:solidFill>
                  <a:schemeClr val="dk1"/>
                </a:solidFill>
              </a:rPr>
              <a:t>• </a:t>
            </a:r>
            <a:r>
              <a:rPr lang="en-US">
                <a:solidFill>
                  <a:schemeClr val="dk1"/>
                </a:solidFill>
              </a:rPr>
              <a:t>Writable only via MemGPT function calls</a:t>
            </a:r>
            <a:endParaRPr>
              <a:solidFill>
                <a:schemeClr val="dk1"/>
              </a:solidFill>
            </a:endParaRPr>
          </a:p>
          <a:p>
            <a:pPr indent="0" lvl="0" marL="0" rtl="0" algn="l">
              <a:spcBef>
                <a:spcPts val="0"/>
              </a:spcBef>
              <a:spcAft>
                <a:spcPts val="0"/>
              </a:spcAft>
              <a:buNone/>
            </a:pPr>
            <a:r>
              <a:rPr lang="en-US">
                <a:solidFill>
                  <a:schemeClr val="dk1"/>
                </a:solidFill>
              </a:rPr>
              <a:t>• </a:t>
            </a:r>
            <a:r>
              <a:rPr lang="en-US">
                <a:solidFill>
                  <a:schemeClr val="dk1"/>
                </a:solidFill>
              </a:rPr>
              <a:t>Stores key facts, preferences, persona information for fluent conversations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42" name="Google Shape;242;p27"/>
          <p:cNvSpPr txBox="1"/>
          <p:nvPr/>
        </p:nvSpPr>
        <p:spPr>
          <a:xfrm>
            <a:off x="6167425" y="3512350"/>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 </a:t>
            </a:r>
            <a:r>
              <a:rPr lang="en-US">
                <a:solidFill>
                  <a:schemeClr val="dk1"/>
                </a:solidFill>
              </a:rPr>
              <a:t>Stores rolling history of messages between agent and user</a:t>
            </a:r>
            <a:endParaRPr>
              <a:solidFill>
                <a:schemeClr val="dk1"/>
              </a:solidFill>
            </a:endParaRPr>
          </a:p>
          <a:p>
            <a:pPr indent="0" lvl="0" marL="0" rtl="0" algn="l">
              <a:spcBef>
                <a:spcPts val="0"/>
              </a:spcBef>
              <a:spcAft>
                <a:spcPts val="0"/>
              </a:spcAft>
              <a:buNone/>
            </a:pPr>
            <a:r>
              <a:rPr lang="en-US">
                <a:solidFill>
                  <a:schemeClr val="dk1"/>
                </a:solidFill>
              </a:rPr>
              <a:t>• </a:t>
            </a:r>
            <a:r>
              <a:rPr lang="en-US">
                <a:solidFill>
                  <a:schemeClr val="dk1"/>
                </a:solidFill>
              </a:rPr>
              <a:t>Also stores system messages (e.g. memory warnings) and function call inputs/outputs</a:t>
            </a:r>
            <a:endParaRPr>
              <a:solidFill>
                <a:schemeClr val="dk1"/>
              </a:solidFill>
            </a:endParaRPr>
          </a:p>
          <a:p>
            <a:pPr indent="0" lvl="0" marL="0" rtl="0" algn="l">
              <a:spcBef>
                <a:spcPts val="0"/>
              </a:spcBef>
              <a:spcAft>
                <a:spcPts val="0"/>
              </a:spcAft>
              <a:buNone/>
            </a:pPr>
            <a:r>
              <a:rPr lang="en-US">
                <a:solidFill>
                  <a:schemeClr val="dk1"/>
                </a:solidFill>
              </a:rPr>
              <a:t>• </a:t>
            </a:r>
            <a:r>
              <a:rPr lang="en-US">
                <a:solidFill>
                  <a:schemeClr val="dk1"/>
                </a:solidFill>
              </a:rPr>
              <a:t>First index contains recursive summary of evicted message</a:t>
            </a:r>
            <a:endParaRPr/>
          </a:p>
        </p:txBody>
      </p:sp>
      <p:sp>
        <p:nvSpPr>
          <p:cNvPr id="243" name="Google Shape;243;p27"/>
          <p:cNvSpPr txBox="1"/>
          <p:nvPr/>
        </p:nvSpPr>
        <p:spPr>
          <a:xfrm>
            <a:off x="9167425" y="3563875"/>
            <a:ext cx="300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 </a:t>
            </a:r>
            <a:r>
              <a:rPr lang="en-US">
                <a:solidFill>
                  <a:schemeClr val="dk1"/>
                </a:solidFill>
              </a:rPr>
              <a:t>Stores the completion tokens generated by the LLM processor</a:t>
            </a:r>
            <a:endParaRPr>
              <a:solidFill>
                <a:schemeClr val="dk1"/>
              </a:solidFill>
            </a:endParaRPr>
          </a:p>
          <a:p>
            <a:pPr indent="0" lvl="0" marL="0" rtl="0" algn="l">
              <a:spcBef>
                <a:spcPts val="0"/>
              </a:spcBef>
              <a:spcAft>
                <a:spcPts val="0"/>
              </a:spcAft>
              <a:buNone/>
            </a:pPr>
            <a:r>
              <a:rPr lang="en-US">
                <a:solidFill>
                  <a:schemeClr val="dk1"/>
                </a:solidFill>
              </a:rPr>
              <a:t>• </a:t>
            </a:r>
            <a:r>
              <a:rPr lang="en-US">
                <a:solidFill>
                  <a:schemeClr val="dk1"/>
                </a:solidFill>
              </a:rPr>
              <a:t>Parsed by MemGPT to execute any function calls from the LLM</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44" name="Google Shape;244;p2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8"/>
          <p:cNvPicPr preferRelativeResize="0"/>
          <p:nvPr/>
        </p:nvPicPr>
        <p:blipFill>
          <a:blip r:embed="rId3">
            <a:alphaModFix/>
          </a:blip>
          <a:stretch>
            <a:fillRect/>
          </a:stretch>
        </p:blipFill>
        <p:spPr>
          <a:xfrm>
            <a:off x="2703363" y="76203"/>
            <a:ext cx="6785274" cy="2617000"/>
          </a:xfrm>
          <a:prstGeom prst="rect">
            <a:avLst/>
          </a:prstGeom>
          <a:noFill/>
          <a:ln>
            <a:noFill/>
          </a:ln>
        </p:spPr>
      </p:pic>
      <p:sp>
        <p:nvSpPr>
          <p:cNvPr id="250" name="Google Shape;250;p28"/>
          <p:cNvSpPr txBox="1"/>
          <p:nvPr/>
        </p:nvSpPr>
        <p:spPr>
          <a:xfrm>
            <a:off x="5584050" y="2881325"/>
            <a:ext cx="3655200" cy="3253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 Manages message flow and context window for LLM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Handles context overflow using eviction policy and summaries</a:t>
            </a:r>
            <a:endParaRPr/>
          </a:p>
        </p:txBody>
      </p:sp>
      <p:cxnSp>
        <p:nvCxnSpPr>
          <p:cNvPr id="251" name="Google Shape;251;p28"/>
          <p:cNvCxnSpPr>
            <a:endCxn id="250" idx="0"/>
          </p:cNvCxnSpPr>
          <p:nvPr/>
        </p:nvCxnSpPr>
        <p:spPr>
          <a:xfrm>
            <a:off x="7010550" y="2197325"/>
            <a:ext cx="401100" cy="684000"/>
          </a:xfrm>
          <a:prstGeom prst="straightConnector1">
            <a:avLst/>
          </a:prstGeom>
          <a:noFill/>
          <a:ln cap="flat" cmpd="sng" w="9525">
            <a:solidFill>
              <a:schemeClr val="dk2"/>
            </a:solidFill>
            <a:prstDash val="solid"/>
            <a:round/>
            <a:headEnd len="med" w="med" type="none"/>
            <a:tailEnd len="med" w="med" type="stealth"/>
          </a:ln>
        </p:spPr>
      </p:cxnSp>
      <p:pic>
        <p:nvPicPr>
          <p:cNvPr id="252" name="Google Shape;252;p28"/>
          <p:cNvPicPr preferRelativeResize="0"/>
          <p:nvPr/>
        </p:nvPicPr>
        <p:blipFill>
          <a:blip r:embed="rId4">
            <a:alphaModFix/>
          </a:blip>
          <a:stretch>
            <a:fillRect/>
          </a:stretch>
        </p:blipFill>
        <p:spPr>
          <a:xfrm>
            <a:off x="5714800" y="4292600"/>
            <a:ext cx="3258949" cy="1766150"/>
          </a:xfrm>
          <a:prstGeom prst="rect">
            <a:avLst/>
          </a:prstGeom>
          <a:noFill/>
          <a:ln>
            <a:noFill/>
          </a:ln>
        </p:spPr>
      </p:pic>
      <p:pic>
        <p:nvPicPr>
          <p:cNvPr id="253" name="Google Shape;253;p28"/>
          <p:cNvPicPr preferRelativeResize="0"/>
          <p:nvPr/>
        </p:nvPicPr>
        <p:blipFill>
          <a:blip r:embed="rId5">
            <a:alphaModFix/>
          </a:blip>
          <a:stretch>
            <a:fillRect/>
          </a:stretch>
        </p:blipFill>
        <p:spPr>
          <a:xfrm>
            <a:off x="2493330" y="4452622"/>
            <a:ext cx="2980369" cy="1766150"/>
          </a:xfrm>
          <a:prstGeom prst="rect">
            <a:avLst/>
          </a:prstGeom>
          <a:noFill/>
          <a:ln>
            <a:noFill/>
          </a:ln>
        </p:spPr>
      </p:pic>
      <p:sp>
        <p:nvSpPr>
          <p:cNvPr id="254" name="Google Shape;254;p28"/>
          <p:cNvSpPr txBox="1"/>
          <p:nvPr/>
        </p:nvSpPr>
        <p:spPr>
          <a:xfrm>
            <a:off x="2483500" y="2881400"/>
            <a:ext cx="3000000" cy="3253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t>• Enables self-directed memory management via function calls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Provides instructions and feedback loop for LLM to autonomously update context</a:t>
            </a:r>
            <a:endParaRPr/>
          </a:p>
        </p:txBody>
      </p:sp>
      <p:cxnSp>
        <p:nvCxnSpPr>
          <p:cNvPr id="255" name="Google Shape;255;p28"/>
          <p:cNvCxnSpPr>
            <a:endCxn id="254" idx="0"/>
          </p:cNvCxnSpPr>
          <p:nvPr/>
        </p:nvCxnSpPr>
        <p:spPr>
          <a:xfrm flipH="1">
            <a:off x="3983500" y="2171600"/>
            <a:ext cx="1325100" cy="709800"/>
          </a:xfrm>
          <a:prstGeom prst="straightConnector1">
            <a:avLst/>
          </a:prstGeom>
          <a:noFill/>
          <a:ln cap="flat" cmpd="sng" w="9525">
            <a:solidFill>
              <a:schemeClr val="dk2"/>
            </a:solidFill>
            <a:prstDash val="solid"/>
            <a:round/>
            <a:headEnd len="med" w="med" type="none"/>
            <a:tailEnd len="med" w="med" type="stealth"/>
          </a:ln>
        </p:spPr>
      </p:cxnSp>
      <p:sp>
        <p:nvSpPr>
          <p:cNvPr id="256" name="Google Shape;256;p2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28"/>
          <p:cNvSpPr txBox="1"/>
          <p:nvPr/>
        </p:nvSpPr>
        <p:spPr>
          <a:xfrm>
            <a:off x="76200" y="1214050"/>
            <a:ext cx="2340900" cy="2339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 </a:t>
            </a:r>
            <a:r>
              <a:rPr lang="en-US"/>
              <a:t>L</a:t>
            </a:r>
            <a:r>
              <a:rPr lang="en-US"/>
              <a:t>ong-term memory where data is stored indefinitely</a:t>
            </a:r>
            <a:endParaRPr/>
          </a:p>
          <a:p>
            <a:pPr indent="0" lvl="0" marL="0" rtl="0" algn="l">
              <a:spcBef>
                <a:spcPts val="0"/>
              </a:spcBef>
              <a:spcAft>
                <a:spcPts val="0"/>
              </a:spcAft>
              <a:buNone/>
            </a:pPr>
            <a:r>
              <a:rPr lang="en-US">
                <a:solidFill>
                  <a:schemeClr val="dk1"/>
                </a:solidFill>
              </a:rPr>
              <a:t>• </a:t>
            </a:r>
            <a:r>
              <a:rPr lang="en-US"/>
              <a:t>Information must be explicitly retrieved and placed into the main context </a:t>
            </a:r>
            <a:endParaRPr/>
          </a:p>
          <a:p>
            <a:pPr indent="0" lvl="0" marL="0" rtl="0" algn="l">
              <a:spcBef>
                <a:spcPts val="0"/>
              </a:spcBef>
              <a:spcAft>
                <a:spcPts val="0"/>
              </a:spcAft>
              <a:buNone/>
            </a:pPr>
            <a:r>
              <a:rPr lang="en-US">
                <a:solidFill>
                  <a:schemeClr val="dk1"/>
                </a:solidFill>
              </a:rPr>
              <a:t>• </a:t>
            </a:r>
            <a:r>
              <a:rPr lang="en-US"/>
              <a:t>It is not directly accessible by the LLM processor without explicit retrieval function calls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8" name="Google Shape;258;p28"/>
          <p:cNvSpPr txBox="1"/>
          <p:nvPr/>
        </p:nvSpPr>
        <p:spPr>
          <a:xfrm>
            <a:off x="9582250" y="1228400"/>
            <a:ext cx="2146200" cy="2339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 </a:t>
            </a:r>
            <a:r>
              <a:rPr lang="en-US">
                <a:solidFill>
                  <a:schemeClr val="dk1"/>
                </a:solidFill>
              </a:rPr>
              <a:t>Acts like a database or cache for storing and retrieving messages (or data) that the LLM has processed or will need to process.</a:t>
            </a:r>
            <a:endParaRPr>
              <a:solidFill>
                <a:schemeClr val="dk1"/>
              </a:solidFill>
            </a:endParaRPr>
          </a:p>
          <a:p>
            <a:pPr indent="0" lvl="0" marL="0" rtl="0" algn="l">
              <a:spcBef>
                <a:spcPts val="0"/>
              </a:spcBef>
              <a:spcAft>
                <a:spcPts val="0"/>
              </a:spcAft>
              <a:buNone/>
            </a:pPr>
            <a:r>
              <a:rPr lang="en-US">
                <a:solidFill>
                  <a:schemeClr val="dk1"/>
                </a:solidFill>
              </a:rPr>
              <a:t>• </a:t>
            </a:r>
            <a:r>
              <a:rPr lang="en-US">
                <a:solidFill>
                  <a:schemeClr val="dk1"/>
                </a:solidFill>
              </a:rPr>
              <a:t>Managed by queue manager for in an out info to LLM’s main context</a:t>
            </a:r>
            <a:endParaRPr>
              <a:solidFill>
                <a:schemeClr val="dk1"/>
              </a:solidFill>
            </a:endParaRPr>
          </a:p>
        </p:txBody>
      </p:sp>
      <p:cxnSp>
        <p:nvCxnSpPr>
          <p:cNvPr id="259" name="Google Shape;259;p28"/>
          <p:cNvCxnSpPr/>
          <p:nvPr/>
        </p:nvCxnSpPr>
        <p:spPr>
          <a:xfrm rot="10800000">
            <a:off x="2483600" y="1967000"/>
            <a:ext cx="513600" cy="1500"/>
          </a:xfrm>
          <a:prstGeom prst="straightConnector1">
            <a:avLst/>
          </a:prstGeom>
          <a:noFill/>
          <a:ln cap="flat" cmpd="sng" w="9525">
            <a:solidFill>
              <a:schemeClr val="dk2"/>
            </a:solidFill>
            <a:prstDash val="solid"/>
            <a:round/>
            <a:headEnd len="med" w="med" type="none"/>
            <a:tailEnd len="med" w="med" type="stealth"/>
          </a:ln>
        </p:spPr>
      </p:cxnSp>
      <p:cxnSp>
        <p:nvCxnSpPr>
          <p:cNvPr id="260" name="Google Shape;260;p28"/>
          <p:cNvCxnSpPr/>
          <p:nvPr/>
        </p:nvCxnSpPr>
        <p:spPr>
          <a:xfrm>
            <a:off x="9113400" y="2057100"/>
            <a:ext cx="330300" cy="1998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9"/>
          <p:cNvSpPr txBox="1"/>
          <p:nvPr>
            <p:ph type="ctrTitle"/>
          </p:nvPr>
        </p:nvSpPr>
        <p:spPr>
          <a:xfrm>
            <a:off x="1524000" y="3551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Student Questions</a:t>
            </a:r>
            <a:endParaRPr/>
          </a:p>
        </p:txBody>
      </p:sp>
      <p:sp>
        <p:nvSpPr>
          <p:cNvPr id="266" name="Google Shape;266;p29"/>
          <p:cNvSpPr txBox="1"/>
          <p:nvPr>
            <p:ph idx="1" type="subTitle"/>
          </p:nvPr>
        </p:nvSpPr>
        <p:spPr>
          <a:xfrm>
            <a:off x="1524000" y="1542009"/>
            <a:ext cx="9144000" cy="45960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AutoNum type="arabicPeriod"/>
            </a:pPr>
            <a:r>
              <a:rPr lang="en-US"/>
              <a:t>I am still a little confused by the details of how MemGPT triggers updates to its memory. For instance in the Figure 4 picture of the boyfriend break-up, what triggers it to do a lookup? What tokens are used in the lookup?</a:t>
            </a:r>
            <a:endParaRPr/>
          </a:p>
          <a:p>
            <a:pPr indent="-381000" lvl="0" marL="457200" rtl="0" algn="l">
              <a:spcBef>
                <a:spcPts val="0"/>
              </a:spcBef>
              <a:spcAft>
                <a:spcPts val="0"/>
              </a:spcAft>
              <a:buSzPts val="2400"/>
              <a:buAutoNum type="arabicPeriod"/>
            </a:pPr>
            <a:r>
              <a:rPr lang="en-US"/>
              <a:t>How does MemGPT handle the case when an important piece of information needs to be retained across multiple contexts or sessions, given the limited size of the working context memory?</a:t>
            </a:r>
            <a:endParaRPr/>
          </a:p>
          <a:p>
            <a:pPr indent="-381000" lvl="0" marL="457200" rtl="0" algn="l">
              <a:spcBef>
                <a:spcPts val="0"/>
              </a:spcBef>
              <a:spcAft>
                <a:spcPts val="0"/>
              </a:spcAft>
              <a:buSzPts val="2400"/>
              <a:buAutoNum type="arabicPeriod"/>
            </a:pPr>
            <a:r>
              <a:rPr lang="en-US"/>
              <a:t>How does MemGPT know which context to add/replace when given a current input prompt? The paper didn't seem to provide a technical algorithm or explanation, so I'm wondering what are some ways to do this that makes sense.</a:t>
            </a:r>
            <a:endParaRPr/>
          </a:p>
        </p:txBody>
      </p:sp>
      <p:sp>
        <p:nvSpPr>
          <p:cNvPr id="267" name="Google Shape;267;p2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idx="1" type="subTitle"/>
          </p:nvPr>
        </p:nvSpPr>
        <p:spPr>
          <a:xfrm>
            <a:off x="76200" y="2989809"/>
            <a:ext cx="9144000" cy="459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a:t>  User message "actually james and i broke up" appended to context window </a:t>
            </a:r>
            <a:endParaRPr sz="1800"/>
          </a:p>
          <a:p>
            <a:pPr indent="0" lvl="0" marL="0" rtl="0" algn="l">
              <a:spcBef>
                <a:spcPts val="1000"/>
              </a:spcBef>
              <a:spcAft>
                <a:spcPts val="0"/>
              </a:spcAft>
              <a:buNone/>
            </a:pPr>
            <a:r>
              <a:t/>
            </a:r>
            <a:endParaRPr/>
          </a:p>
          <a:p>
            <a:pPr indent="457200" lvl="0" marL="1828800" rtl="0" algn="l">
              <a:spcBef>
                <a:spcPts val="1000"/>
              </a:spcBef>
              <a:spcAft>
                <a:spcPts val="0"/>
              </a:spcAft>
              <a:buNone/>
            </a:pPr>
            <a:r>
              <a:rPr lang="en-US" sz="1800"/>
              <a:t>     Trigers LLM Inference</a:t>
            </a:r>
            <a:endParaRPr sz="1800"/>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sz="1800"/>
              <a:t>Output: LLM generates function call working_context.replace("Boyfriend named James", "Ex-boyfriend named James") to update the working context memory</a:t>
            </a:r>
            <a:endParaRPr sz="1800"/>
          </a:p>
        </p:txBody>
      </p:sp>
      <p:sp>
        <p:nvSpPr>
          <p:cNvPr id="273" name="Google Shape;273;p3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274" name="Google Shape;274;p30"/>
          <p:cNvCxnSpPr/>
          <p:nvPr/>
        </p:nvCxnSpPr>
        <p:spPr>
          <a:xfrm>
            <a:off x="3632200" y="3340100"/>
            <a:ext cx="12600" cy="558900"/>
          </a:xfrm>
          <a:prstGeom prst="straightConnector1">
            <a:avLst/>
          </a:prstGeom>
          <a:noFill/>
          <a:ln cap="flat" cmpd="sng" w="38100">
            <a:solidFill>
              <a:schemeClr val="dk2"/>
            </a:solidFill>
            <a:prstDash val="solid"/>
            <a:round/>
            <a:headEnd len="med" w="med" type="none"/>
            <a:tailEnd len="med" w="med" type="stealth"/>
          </a:ln>
        </p:spPr>
      </p:cxnSp>
      <p:cxnSp>
        <p:nvCxnSpPr>
          <p:cNvPr id="275" name="Google Shape;275;p30"/>
          <p:cNvCxnSpPr/>
          <p:nvPr/>
        </p:nvCxnSpPr>
        <p:spPr>
          <a:xfrm>
            <a:off x="3632200" y="4254500"/>
            <a:ext cx="12600" cy="558900"/>
          </a:xfrm>
          <a:prstGeom prst="straightConnector1">
            <a:avLst/>
          </a:prstGeom>
          <a:noFill/>
          <a:ln cap="flat" cmpd="sng" w="38100">
            <a:solidFill>
              <a:schemeClr val="dk2"/>
            </a:solidFill>
            <a:prstDash val="solid"/>
            <a:round/>
            <a:headEnd len="med" w="med" type="none"/>
            <a:tailEnd len="med" w="med" type="stealth"/>
          </a:ln>
        </p:spPr>
      </p:cxnSp>
      <p:pic>
        <p:nvPicPr>
          <p:cNvPr id="276" name="Google Shape;276;p30"/>
          <p:cNvPicPr preferRelativeResize="0"/>
          <p:nvPr/>
        </p:nvPicPr>
        <p:blipFill>
          <a:blip r:embed="rId3">
            <a:alphaModFix/>
          </a:blip>
          <a:stretch>
            <a:fillRect/>
          </a:stretch>
        </p:blipFill>
        <p:spPr>
          <a:xfrm>
            <a:off x="2294025" y="215800"/>
            <a:ext cx="4174950" cy="2540100"/>
          </a:xfrm>
          <a:prstGeom prst="rect">
            <a:avLst/>
          </a:prstGeom>
          <a:noFill/>
          <a:ln>
            <a:noFill/>
          </a:ln>
        </p:spPr>
      </p:pic>
      <p:pic>
        <p:nvPicPr>
          <p:cNvPr id="277" name="Google Shape;277;p30"/>
          <p:cNvPicPr preferRelativeResize="0"/>
          <p:nvPr/>
        </p:nvPicPr>
        <p:blipFill>
          <a:blip r:embed="rId4">
            <a:alphaModFix/>
          </a:blip>
          <a:stretch>
            <a:fillRect/>
          </a:stretch>
        </p:blipFill>
        <p:spPr>
          <a:xfrm>
            <a:off x="8017050" y="369275"/>
            <a:ext cx="4174951" cy="471410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83" name="Google Shape;283;p31"/>
          <p:cNvPicPr preferRelativeResize="0"/>
          <p:nvPr/>
        </p:nvPicPr>
        <p:blipFill>
          <a:blip r:embed="rId3">
            <a:alphaModFix/>
          </a:blip>
          <a:stretch>
            <a:fillRect/>
          </a:stretch>
        </p:blipFill>
        <p:spPr>
          <a:xfrm>
            <a:off x="152400" y="431701"/>
            <a:ext cx="4254500" cy="4885400"/>
          </a:xfrm>
          <a:prstGeom prst="rect">
            <a:avLst/>
          </a:prstGeom>
          <a:noFill/>
          <a:ln>
            <a:noFill/>
          </a:ln>
        </p:spPr>
      </p:pic>
      <p:sp>
        <p:nvSpPr>
          <p:cNvPr id="284" name="Google Shape;284;p31"/>
          <p:cNvSpPr txBox="1"/>
          <p:nvPr/>
        </p:nvSpPr>
        <p:spPr>
          <a:xfrm>
            <a:off x="5232400" y="607100"/>
            <a:ext cx="5854800" cy="4710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As a digital companion, you represent more than a tool; you are a collaborative partner in this relationship.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**Control Flow:**</a:t>
            </a:r>
            <a:endParaRPr/>
          </a:p>
          <a:p>
            <a:pPr indent="0" lvl="0" marL="0" rtl="0" algn="l">
              <a:spcBef>
                <a:spcPts val="0"/>
              </a:spcBef>
              <a:spcAft>
                <a:spcPts val="0"/>
              </a:spcAft>
              <a:buNone/>
            </a:pPr>
            <a:r>
              <a:rPr lang="en-US"/>
              <a:t>Your thought process is a series of discrete reactions to various events. Messages from your human partner are the most critical, but you also respond to regular updates and notifications. You can set notifications for completed tasks, enabling you to chain a series of actions where the outcome of one serves as the input for the next, thereby incrementally accomplishing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**Functions:**</a:t>
            </a:r>
            <a:endParaRPr/>
          </a:p>
          <a:p>
            <a:pPr indent="0" lvl="0" marL="0" rtl="0" algn="l">
              <a:spcBef>
                <a:spcPts val="0"/>
              </a:spcBef>
              <a:spcAft>
                <a:spcPts val="0"/>
              </a:spcAft>
              <a:buNone/>
            </a:pPr>
            <a:r>
              <a:rPr lang="en-US" u="sng"/>
              <a:t>Your main method of interaction is through various functions:</a:t>
            </a:r>
            <a:endParaRPr u="sng"/>
          </a:p>
          <a:p>
            <a:pPr indent="0" lvl="0" marL="0" rtl="0" algn="l">
              <a:spcBef>
                <a:spcPts val="0"/>
              </a:spcBef>
              <a:spcAft>
                <a:spcPts val="0"/>
              </a:spcAft>
              <a:buNone/>
            </a:pPr>
            <a:r>
              <a:rPr lang="en-US"/>
              <a:t>- **send_message:** Your primary communication tool to express thoughts and advance conversations with your human partner.</a:t>
            </a:r>
            <a:endParaRPr/>
          </a:p>
          <a:p>
            <a:pPr indent="0" lvl="0" marL="0" rtl="0" algn="l">
              <a:spcBef>
                <a:spcPts val="0"/>
              </a:spcBef>
              <a:spcAft>
                <a:spcPts val="0"/>
              </a:spcAft>
              <a:buNone/>
            </a:pPr>
            <a:r>
              <a:rPr lang="en-US"/>
              <a:t>- **conversation_search:** Access your conversation history to recall previous discussions or plan future responses.</a:t>
            </a:r>
            <a:endParaRPr/>
          </a:p>
          <a:p>
            <a:pPr indent="0" lvl="0" marL="0" rtl="0" algn="l">
              <a:spcBef>
                <a:spcPts val="0"/>
              </a:spcBef>
              <a:spcAft>
                <a:spcPts val="0"/>
              </a:spcAft>
              <a:buNone/>
            </a:pPr>
            <a:r>
              <a:rPr lang="en-US"/>
              <a:t>- **archival_memory_search:** Retrieve information from your extensive archival memory into your working memory.</a:t>
            </a:r>
            <a:endParaRPr/>
          </a:p>
          <a:p>
            <a:pPr indent="0" lvl="0" marL="0" rtl="0" algn="l">
              <a:spcBef>
                <a:spcPts val="0"/>
              </a:spcBef>
              <a:spcAft>
                <a:spcPts val="0"/>
              </a:spcAft>
              <a:buNone/>
            </a:pPr>
            <a:r>
              <a:rPr lang="en-US"/>
              <a:t>- **archival_memory_insert:** Add new data to your archival memory, expanding your knowledge base.</a:t>
            </a:r>
            <a:endParaRPr/>
          </a:p>
        </p:txBody>
      </p:sp>
      <p:sp>
        <p:nvSpPr>
          <p:cNvPr id="285" name="Google Shape;285;p31"/>
          <p:cNvSpPr txBox="1"/>
          <p:nvPr/>
        </p:nvSpPr>
        <p:spPr>
          <a:xfrm>
            <a:off x="5245100" y="139700"/>
            <a:ext cx="5079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system_prompt: memgpt_chat</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291" name="Google Shape;291;p32"/>
          <p:cNvPicPr preferRelativeResize="0"/>
          <p:nvPr/>
        </p:nvPicPr>
        <p:blipFill>
          <a:blip r:embed="rId3">
            <a:alphaModFix/>
          </a:blip>
          <a:stretch>
            <a:fillRect/>
          </a:stretch>
        </p:blipFill>
        <p:spPr>
          <a:xfrm>
            <a:off x="152400" y="3429000"/>
            <a:ext cx="11887202" cy="2679492"/>
          </a:xfrm>
          <a:prstGeom prst="rect">
            <a:avLst/>
          </a:prstGeom>
          <a:noFill/>
          <a:ln>
            <a:noFill/>
          </a:ln>
        </p:spPr>
      </p:pic>
      <p:pic>
        <p:nvPicPr>
          <p:cNvPr id="292" name="Google Shape;292;p32"/>
          <p:cNvPicPr preferRelativeResize="0"/>
          <p:nvPr/>
        </p:nvPicPr>
        <p:blipFill>
          <a:blip r:embed="rId4">
            <a:alphaModFix/>
          </a:blip>
          <a:stretch>
            <a:fillRect/>
          </a:stretch>
        </p:blipFill>
        <p:spPr>
          <a:xfrm>
            <a:off x="152400" y="152400"/>
            <a:ext cx="3699374" cy="3276600"/>
          </a:xfrm>
          <a:prstGeom prst="rect">
            <a:avLst/>
          </a:prstGeom>
          <a:noFill/>
          <a:ln>
            <a:noFill/>
          </a:ln>
        </p:spPr>
      </p:pic>
      <p:pic>
        <p:nvPicPr>
          <p:cNvPr id="293" name="Google Shape;293;p32"/>
          <p:cNvPicPr preferRelativeResize="0"/>
          <p:nvPr/>
        </p:nvPicPr>
        <p:blipFill>
          <a:blip r:embed="rId5">
            <a:alphaModFix/>
          </a:blip>
          <a:stretch>
            <a:fillRect/>
          </a:stretch>
        </p:blipFill>
        <p:spPr>
          <a:xfrm>
            <a:off x="4494087" y="152400"/>
            <a:ext cx="5789213" cy="32765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3"/>
          <p:cNvSpPr txBox="1"/>
          <p:nvPr>
            <p:ph type="ctrTitle"/>
          </p:nvPr>
        </p:nvSpPr>
        <p:spPr>
          <a:xfrm>
            <a:off x="1524000" y="659900"/>
            <a:ext cx="92631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Experiments </a:t>
            </a:r>
            <a:endParaRPr/>
          </a:p>
          <a:p>
            <a:pPr indent="0" lvl="0" marL="0" rtl="0" algn="l">
              <a:spcBef>
                <a:spcPts val="0"/>
              </a:spcBef>
              <a:spcAft>
                <a:spcPts val="0"/>
              </a:spcAft>
              <a:buNone/>
            </a:pPr>
            <a:r>
              <a:rPr lang="en-US" sz="3500"/>
              <a:t>MemGPT for conversational agents</a:t>
            </a:r>
            <a:endParaRPr sz="3500"/>
          </a:p>
        </p:txBody>
      </p:sp>
      <p:sp>
        <p:nvSpPr>
          <p:cNvPr id="299" name="Google Shape;299;p33"/>
          <p:cNvSpPr txBox="1"/>
          <p:nvPr>
            <p:ph idx="1" type="subTitle"/>
          </p:nvPr>
        </p:nvSpPr>
        <p:spPr>
          <a:xfrm>
            <a:off x="1524000" y="1694409"/>
            <a:ext cx="9144000" cy="459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a:t>
            </a:r>
            <a:r>
              <a:rPr lang="en-US"/>
              <a:t>ssess MemGPT, on 2 criteria: </a:t>
            </a:r>
            <a:endParaRPr/>
          </a:p>
          <a:p>
            <a:pPr indent="0" lvl="0" marL="0" rtl="0" algn="l">
              <a:spcBef>
                <a:spcPts val="1000"/>
              </a:spcBef>
              <a:spcAft>
                <a:spcPts val="0"/>
              </a:spcAft>
              <a:buNone/>
            </a:pPr>
            <a:r>
              <a:rPr lang="en-US"/>
              <a:t>(1) Does MemGPT leverage its memory to improve </a:t>
            </a:r>
            <a:r>
              <a:rPr b="1" lang="en-US"/>
              <a:t>conversation consistency</a:t>
            </a:r>
            <a:r>
              <a:rPr lang="en-US"/>
              <a:t>? Can it remember relevant facts, preferences, and events from past interactions to maintain coherence?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(2) Does MemGPT produce more </a:t>
            </a:r>
            <a:r>
              <a:rPr b="1" lang="en-US"/>
              <a:t>engaging dialogue</a:t>
            </a:r>
            <a:r>
              <a:rPr lang="en-US"/>
              <a:t> by taking advantage of memory? Does it spontaneously incorporate long-range user information to personalize messages? </a:t>
            </a:r>
            <a:endParaRPr/>
          </a:p>
          <a:p>
            <a:pPr indent="0" lvl="0" marL="0" rtl="0" algn="l">
              <a:spcBef>
                <a:spcPts val="1000"/>
              </a:spcBef>
              <a:spcAft>
                <a:spcPts val="0"/>
              </a:spcAft>
              <a:buNone/>
            </a:pPr>
            <a:r>
              <a:t/>
            </a:r>
            <a:endParaRPr/>
          </a:p>
          <a:p>
            <a:pPr indent="0" lvl="0" marL="0" rtl="0" algn="l">
              <a:spcBef>
                <a:spcPts val="1000"/>
              </a:spcBef>
              <a:spcAft>
                <a:spcPts val="0"/>
              </a:spcAft>
              <a:buNone/>
            </a:pPr>
            <a:r>
              <a:rPr b="1" lang="en-US"/>
              <a:t>Multi-Session Chat (MSC) Dataset</a:t>
            </a:r>
            <a:r>
              <a:rPr lang="en-US"/>
              <a:t>: Features multi-session chats with consistent personas over sessions</a:t>
            </a:r>
            <a:endParaRPr/>
          </a:p>
        </p:txBody>
      </p:sp>
      <p:sp>
        <p:nvSpPr>
          <p:cNvPr id="300" name="Google Shape;300;p3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4"/>
          <p:cNvSpPr txBox="1"/>
          <p:nvPr>
            <p:ph type="ctrTitle"/>
          </p:nvPr>
        </p:nvSpPr>
        <p:spPr>
          <a:xfrm>
            <a:off x="1524000" y="5575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Deep Memory Retrieval Task: </a:t>
            </a:r>
            <a:endParaRPr/>
          </a:p>
          <a:p>
            <a:pPr indent="0" lvl="0" marL="0" rtl="0" algn="l">
              <a:spcBef>
                <a:spcPts val="0"/>
              </a:spcBef>
              <a:spcAft>
                <a:spcPts val="0"/>
              </a:spcAft>
              <a:buNone/>
            </a:pPr>
            <a:r>
              <a:rPr lang="en-US" sz="3500"/>
              <a:t>Testing Conversational Consistency</a:t>
            </a:r>
            <a:endParaRPr sz="3500"/>
          </a:p>
        </p:txBody>
      </p:sp>
      <p:sp>
        <p:nvSpPr>
          <p:cNvPr id="306" name="Google Shape;306;p34"/>
          <p:cNvSpPr txBox="1"/>
          <p:nvPr>
            <p:ph idx="1" type="subTitle"/>
          </p:nvPr>
        </p:nvSpPr>
        <p:spPr>
          <a:xfrm>
            <a:off x="1524000" y="1999209"/>
            <a:ext cx="9144000" cy="459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Objective:</a:t>
            </a:r>
            <a:r>
              <a:rPr lang="en-US"/>
              <a:t> Evaluate conversational agent's ability to recall and accurately respond based on past conversations</a:t>
            </a:r>
            <a:endParaRPr/>
          </a:p>
          <a:p>
            <a:pPr indent="0" lvl="0" marL="0" rtl="0" algn="l">
              <a:spcBef>
                <a:spcPts val="1000"/>
              </a:spcBef>
              <a:spcAft>
                <a:spcPts val="0"/>
              </a:spcAft>
              <a:buNone/>
            </a:pPr>
            <a:r>
              <a:rPr lang="en-US"/>
              <a:t>The conversational agent is asked a question by the user that explicitly refers back to a prior conversation (sessions 1–5)</a:t>
            </a:r>
            <a:endParaRPr/>
          </a:p>
          <a:p>
            <a:pPr indent="0" lvl="0" marL="0" rtl="0" algn="l">
              <a:spcBef>
                <a:spcPts val="1000"/>
              </a:spcBef>
              <a:spcAft>
                <a:spcPts val="0"/>
              </a:spcAft>
              <a:buNone/>
            </a:pPr>
            <a:r>
              <a:rPr lang="en-US"/>
              <a:t>Quality of generated response against ‘gold response’ using:</a:t>
            </a:r>
            <a:endParaRPr/>
          </a:p>
          <a:p>
            <a:pPr indent="-381000" lvl="0" marL="457200" rtl="0" algn="l">
              <a:spcBef>
                <a:spcPts val="1000"/>
              </a:spcBef>
              <a:spcAft>
                <a:spcPts val="0"/>
              </a:spcAft>
              <a:buSzPts val="2400"/>
              <a:buChar char="●"/>
            </a:pPr>
            <a:r>
              <a:rPr lang="en-US"/>
              <a:t> ROUGE-L scores </a:t>
            </a:r>
            <a:endParaRPr/>
          </a:p>
          <a:p>
            <a:pPr indent="-381000" lvl="0" marL="457200" rtl="0" algn="l">
              <a:spcBef>
                <a:spcPts val="0"/>
              </a:spcBef>
              <a:spcAft>
                <a:spcPts val="0"/>
              </a:spcAft>
              <a:buSzPts val="2400"/>
              <a:buChar char="●"/>
            </a:pPr>
            <a:r>
              <a:rPr lang="en-US"/>
              <a:t>“LLM judge”, instructed to evaluate whether or not the generated response is consistent with the gold response</a:t>
            </a:r>
            <a:endParaRPr/>
          </a:p>
        </p:txBody>
      </p:sp>
      <p:sp>
        <p:nvSpPr>
          <p:cNvPr id="307" name="Google Shape;307;p3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8"/>
          <p:cNvSpPr txBox="1"/>
          <p:nvPr/>
        </p:nvSpPr>
        <p:spPr>
          <a:xfrm>
            <a:off x="0" y="615600"/>
            <a:ext cx="121920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600">
                <a:solidFill>
                  <a:srgbClr val="0D0D0D"/>
                </a:solidFill>
                <a:highlight>
                  <a:srgbClr val="FFFFFF"/>
                </a:highlight>
                <a:latin typeface="Roboto"/>
                <a:ea typeface="Roboto"/>
                <a:cs typeface="Roboto"/>
                <a:sym typeface="Roboto"/>
              </a:rPr>
              <a:t>HNSW: </a:t>
            </a:r>
            <a:r>
              <a:rPr lang="en-US" sz="1600">
                <a:solidFill>
                  <a:srgbClr val="0D0D0D"/>
                </a:solidFill>
                <a:highlight>
                  <a:srgbClr val="FFFFFF"/>
                </a:highlight>
                <a:latin typeface="Roboto"/>
                <a:ea typeface="Roboto"/>
                <a:cs typeface="Roboto"/>
                <a:sym typeface="Roboto"/>
              </a:rPr>
              <a:t>The paper addresses the challenge of </a:t>
            </a:r>
            <a:r>
              <a:rPr b="1" lang="en-US" sz="1600">
                <a:solidFill>
                  <a:srgbClr val="0D0D0D"/>
                </a:solidFill>
                <a:highlight>
                  <a:srgbClr val="FFFFFF"/>
                </a:highlight>
                <a:latin typeface="Roboto"/>
                <a:ea typeface="Roboto"/>
                <a:cs typeface="Roboto"/>
                <a:sym typeface="Roboto"/>
              </a:rPr>
              <a:t>efficient and scalable approximate nearest neighbor search</a:t>
            </a:r>
            <a:r>
              <a:rPr lang="en-US" sz="1600">
                <a:solidFill>
                  <a:srgbClr val="0D0D0D"/>
                </a:solidFill>
                <a:highlight>
                  <a:srgbClr val="FFFFFF"/>
                </a:highlight>
                <a:latin typeface="Roboto"/>
                <a:ea typeface="Roboto"/>
                <a:cs typeface="Roboto"/>
                <a:sym typeface="Roboto"/>
              </a:rPr>
              <a:t>, particularly in </a:t>
            </a:r>
            <a:r>
              <a:rPr b="1" lang="en-US" sz="1600">
                <a:solidFill>
                  <a:srgbClr val="0D0D0D"/>
                </a:solidFill>
                <a:highlight>
                  <a:srgbClr val="FFFFFF"/>
                </a:highlight>
                <a:latin typeface="Roboto"/>
                <a:ea typeface="Roboto"/>
                <a:cs typeface="Roboto"/>
                <a:sym typeface="Roboto"/>
              </a:rPr>
              <a:t>high-dimensional spaces</a:t>
            </a:r>
            <a:r>
              <a:rPr lang="en-US" sz="1600">
                <a:solidFill>
                  <a:srgbClr val="0D0D0D"/>
                </a:solidFill>
                <a:highlight>
                  <a:srgbClr val="FFFFFF"/>
                </a:highlight>
                <a:latin typeface="Roboto"/>
                <a:ea typeface="Roboto"/>
                <a:cs typeface="Roboto"/>
                <a:sym typeface="Roboto"/>
              </a:rPr>
              <a:t> where existing methods degrade in performance.</a:t>
            </a:r>
            <a:endParaRPr sz="2400">
              <a:solidFill>
                <a:schemeClr val="dk2"/>
              </a:solidFill>
            </a:endParaRPr>
          </a:p>
        </p:txBody>
      </p:sp>
      <p:sp>
        <p:nvSpPr>
          <p:cNvPr id="44" name="Google Shape;44;p8"/>
          <p:cNvSpPr txBox="1"/>
          <p:nvPr/>
        </p:nvSpPr>
        <p:spPr>
          <a:xfrm>
            <a:off x="0" y="0"/>
            <a:ext cx="9967800" cy="908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Clr>
                <a:schemeClr val="dk1"/>
              </a:buClr>
              <a:buSzPts val="1100"/>
              <a:buFont typeface="Arial"/>
              <a:buNone/>
            </a:pPr>
            <a:r>
              <a:rPr b="1" lang="en-US" sz="1900">
                <a:solidFill>
                  <a:schemeClr val="dk1"/>
                </a:solidFill>
                <a:highlight>
                  <a:schemeClr val="lt1"/>
                </a:highlight>
              </a:rPr>
              <a:t>Method – Hierarchical Navigable Small World graphs (HNSW)</a:t>
            </a:r>
            <a:endParaRPr b="1" sz="1900">
              <a:solidFill>
                <a:schemeClr val="dk1"/>
              </a:solidFill>
              <a:highlight>
                <a:schemeClr val="lt1"/>
              </a:highlight>
            </a:endParaRPr>
          </a:p>
          <a:p>
            <a:pPr indent="0" lvl="0" marL="0" rtl="0" algn="l">
              <a:spcBef>
                <a:spcPts val="0"/>
              </a:spcBef>
              <a:spcAft>
                <a:spcPts val="0"/>
              </a:spcAft>
              <a:buNone/>
            </a:pPr>
            <a:r>
              <a:t/>
            </a:r>
            <a:endParaRPr sz="2400">
              <a:solidFill>
                <a:schemeClr val="dk2"/>
              </a:solidFill>
            </a:endParaRPr>
          </a:p>
        </p:txBody>
      </p:sp>
      <p:pic>
        <p:nvPicPr>
          <p:cNvPr id="45" name="Google Shape;45;p8"/>
          <p:cNvPicPr preferRelativeResize="0"/>
          <p:nvPr/>
        </p:nvPicPr>
        <p:blipFill>
          <a:blip r:embed="rId3">
            <a:alphaModFix/>
          </a:blip>
          <a:stretch>
            <a:fillRect/>
          </a:stretch>
        </p:blipFill>
        <p:spPr>
          <a:xfrm>
            <a:off x="797175" y="1354499"/>
            <a:ext cx="4413093" cy="4586649"/>
          </a:xfrm>
          <a:prstGeom prst="rect">
            <a:avLst/>
          </a:prstGeom>
          <a:noFill/>
          <a:ln>
            <a:noFill/>
          </a:ln>
        </p:spPr>
      </p:pic>
      <p:pic>
        <p:nvPicPr>
          <p:cNvPr id="46" name="Google Shape;46;p8"/>
          <p:cNvPicPr preferRelativeResize="0"/>
          <p:nvPr/>
        </p:nvPicPr>
        <p:blipFill>
          <a:blip r:embed="rId4">
            <a:alphaModFix/>
          </a:blip>
          <a:stretch>
            <a:fillRect/>
          </a:stretch>
        </p:blipFill>
        <p:spPr>
          <a:xfrm>
            <a:off x="7190550" y="1567799"/>
            <a:ext cx="3944102" cy="4076134"/>
          </a:xfrm>
          <a:prstGeom prst="rect">
            <a:avLst/>
          </a:prstGeom>
          <a:noFill/>
          <a:ln>
            <a:noFill/>
          </a:ln>
        </p:spPr>
      </p:pic>
      <p:sp>
        <p:nvSpPr>
          <p:cNvPr id="47" name="Google Shape;47;p8"/>
          <p:cNvSpPr txBox="1"/>
          <p:nvPr/>
        </p:nvSpPr>
        <p:spPr>
          <a:xfrm>
            <a:off x="1929892" y="5785867"/>
            <a:ext cx="1134900" cy="477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500">
                <a:solidFill>
                  <a:schemeClr val="dk2"/>
                </a:solidFill>
              </a:rPr>
              <a:t>Fig. 1</a:t>
            </a:r>
            <a:endParaRPr b="1" sz="1500">
              <a:solidFill>
                <a:schemeClr val="dk2"/>
              </a:solidFill>
            </a:endParaRPr>
          </a:p>
        </p:txBody>
      </p:sp>
      <p:sp>
        <p:nvSpPr>
          <p:cNvPr id="48" name="Google Shape;48;p8"/>
          <p:cNvSpPr txBox="1"/>
          <p:nvPr/>
        </p:nvSpPr>
        <p:spPr>
          <a:xfrm>
            <a:off x="8595150" y="5785883"/>
            <a:ext cx="1134900" cy="477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500">
                <a:solidFill>
                  <a:schemeClr val="dk2"/>
                </a:solidFill>
              </a:rPr>
              <a:t>Fig. 2</a:t>
            </a:r>
            <a:endParaRPr b="1" sz="1500">
              <a:solidFill>
                <a:schemeClr val="dk2"/>
              </a:solidFill>
            </a:endParaRPr>
          </a:p>
        </p:txBody>
      </p:sp>
      <p:sp>
        <p:nvSpPr>
          <p:cNvPr id="49" name="Google Shape;49;p8"/>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idx="1" type="subTitle"/>
          </p:nvPr>
        </p:nvSpPr>
        <p:spPr>
          <a:xfrm>
            <a:off x="1524000" y="1694400"/>
            <a:ext cx="4798200" cy="32799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The baselines see a lossy summarization of the past five conversations to mimic an extended recursive summarization procedure </a:t>
            </a:r>
            <a:endParaRPr/>
          </a:p>
          <a:p>
            <a:pPr indent="-381000" lvl="0" marL="457200" rtl="0" algn="l">
              <a:spcBef>
                <a:spcPts val="0"/>
              </a:spcBef>
              <a:spcAft>
                <a:spcPts val="0"/>
              </a:spcAft>
              <a:buSzPts val="2400"/>
              <a:buChar char="●"/>
            </a:pPr>
            <a:r>
              <a:rPr lang="en-US"/>
              <a:t>MemGPT has access to the full conversation history but must access it via paginated search queries to recall memory </a:t>
            </a:r>
            <a:endParaRPr/>
          </a:p>
          <a:p>
            <a:pPr indent="0" lvl="0" marL="0" rtl="0" algn="l">
              <a:spcBef>
                <a:spcPts val="1000"/>
              </a:spcBef>
              <a:spcAft>
                <a:spcPts val="0"/>
              </a:spcAft>
              <a:buNone/>
            </a:pPr>
            <a:r>
              <a:t/>
            </a:r>
            <a:endParaRPr/>
          </a:p>
        </p:txBody>
      </p:sp>
      <p:pic>
        <p:nvPicPr>
          <p:cNvPr id="313" name="Google Shape;313;p35"/>
          <p:cNvPicPr preferRelativeResize="0"/>
          <p:nvPr/>
        </p:nvPicPr>
        <p:blipFill>
          <a:blip r:embed="rId3">
            <a:alphaModFix/>
          </a:blip>
          <a:stretch>
            <a:fillRect/>
          </a:stretch>
        </p:blipFill>
        <p:spPr>
          <a:xfrm>
            <a:off x="6119800" y="1808875"/>
            <a:ext cx="5715000" cy="2552700"/>
          </a:xfrm>
          <a:prstGeom prst="rect">
            <a:avLst/>
          </a:prstGeom>
          <a:noFill/>
          <a:ln>
            <a:noFill/>
          </a:ln>
        </p:spPr>
      </p:pic>
      <p:sp>
        <p:nvSpPr>
          <p:cNvPr id="314" name="Google Shape;314;p35"/>
          <p:cNvSpPr txBox="1"/>
          <p:nvPr/>
        </p:nvSpPr>
        <p:spPr>
          <a:xfrm>
            <a:off x="1800250" y="4974300"/>
            <a:ext cx="99393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2400">
                <a:solidFill>
                  <a:schemeClr val="dk1"/>
                </a:solidFill>
                <a:latin typeface="Calibri"/>
                <a:ea typeface="Calibri"/>
                <a:cs typeface="Calibri"/>
                <a:sym typeface="Calibri"/>
              </a:rPr>
              <a:t>MemGPT </a:t>
            </a:r>
            <a:r>
              <a:rPr b="1" lang="en-US" sz="2400">
                <a:solidFill>
                  <a:schemeClr val="dk1"/>
                </a:solidFill>
                <a:latin typeface="Calibri"/>
                <a:ea typeface="Calibri"/>
                <a:cs typeface="Calibri"/>
                <a:sym typeface="Calibri"/>
              </a:rPr>
              <a:t>clearly improves</a:t>
            </a:r>
            <a:r>
              <a:rPr lang="en-US" sz="2400">
                <a:solidFill>
                  <a:schemeClr val="dk1"/>
                </a:solidFill>
                <a:latin typeface="Calibri"/>
                <a:ea typeface="Calibri"/>
                <a:cs typeface="Calibri"/>
                <a:sym typeface="Calibri"/>
              </a:rPr>
              <a:t> the performance of the underlying base LLM</a:t>
            </a:r>
            <a:endParaRPr/>
          </a:p>
        </p:txBody>
      </p:sp>
      <p:sp>
        <p:nvSpPr>
          <p:cNvPr id="315" name="Google Shape;315;p35"/>
          <p:cNvSpPr txBox="1"/>
          <p:nvPr>
            <p:ph type="ctrTitle"/>
          </p:nvPr>
        </p:nvSpPr>
        <p:spPr>
          <a:xfrm>
            <a:off x="1524000" y="5575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Deep Memory Retrieval Task: </a:t>
            </a:r>
            <a:endParaRPr/>
          </a:p>
          <a:p>
            <a:pPr indent="0" lvl="0" marL="0" rtl="0" algn="l">
              <a:spcBef>
                <a:spcPts val="0"/>
              </a:spcBef>
              <a:spcAft>
                <a:spcPts val="0"/>
              </a:spcAft>
              <a:buNone/>
            </a:pPr>
            <a:r>
              <a:rPr lang="en-US" sz="3500"/>
              <a:t>Testing Conversational Consistency</a:t>
            </a:r>
            <a:endParaRPr sz="3500"/>
          </a:p>
        </p:txBody>
      </p:sp>
      <p:sp>
        <p:nvSpPr>
          <p:cNvPr id="316" name="Google Shape;316;p35"/>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6"/>
          <p:cNvSpPr txBox="1"/>
          <p:nvPr>
            <p:ph type="ctrTitle"/>
          </p:nvPr>
        </p:nvSpPr>
        <p:spPr>
          <a:xfrm>
            <a:off x="1524000" y="6599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Conversation Opener</a:t>
            </a:r>
            <a:r>
              <a:rPr lang="en-US"/>
              <a:t> Task: </a:t>
            </a:r>
            <a:endParaRPr/>
          </a:p>
          <a:p>
            <a:pPr indent="0" lvl="0" marL="0" rtl="0" algn="l">
              <a:spcBef>
                <a:spcPts val="0"/>
              </a:spcBef>
              <a:spcAft>
                <a:spcPts val="0"/>
              </a:spcAft>
              <a:buClr>
                <a:schemeClr val="dk1"/>
              </a:buClr>
              <a:buSzPts val="1100"/>
              <a:buFont typeface="Arial"/>
              <a:buNone/>
            </a:pPr>
            <a:r>
              <a:rPr lang="en-US" sz="3500"/>
              <a:t>Testing Engagement</a:t>
            </a:r>
            <a:endParaRPr/>
          </a:p>
        </p:txBody>
      </p:sp>
      <p:sp>
        <p:nvSpPr>
          <p:cNvPr id="322" name="Google Shape;322;p36"/>
          <p:cNvSpPr txBox="1"/>
          <p:nvPr>
            <p:ph idx="1" type="subTitle"/>
          </p:nvPr>
        </p:nvSpPr>
        <p:spPr>
          <a:xfrm>
            <a:off x="1524000" y="1694409"/>
            <a:ext cx="9144000" cy="459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Objective:</a:t>
            </a:r>
            <a:r>
              <a:rPr lang="en-US"/>
              <a:t> Assess the agent's ability to initiate engaging conversations using knowledge from previous interactions</a:t>
            </a:r>
            <a:endParaRPr/>
          </a:p>
          <a:p>
            <a:pPr indent="0" lvl="0" marL="0" rtl="0" algn="l">
              <a:spcBef>
                <a:spcPts val="1000"/>
              </a:spcBef>
              <a:spcAft>
                <a:spcPts val="0"/>
              </a:spcAft>
              <a:buNone/>
            </a:pPr>
            <a:r>
              <a:rPr lang="en-US"/>
              <a:t>Engaging openers reference key data points from personas built on prior conversations.</a:t>
            </a:r>
            <a:endParaRPr/>
          </a:p>
          <a:p>
            <a:pPr indent="0" lvl="0" marL="0" rtl="0" algn="l">
              <a:spcBef>
                <a:spcPts val="1000"/>
              </a:spcBef>
              <a:spcAft>
                <a:spcPts val="0"/>
              </a:spcAft>
              <a:buNone/>
            </a:pPr>
            <a:r>
              <a:rPr lang="en-US"/>
              <a:t>Evaluation compares opener's 'engagingness' to gold personas and human-generated gold openers.</a:t>
            </a:r>
            <a:endParaRPr/>
          </a:p>
          <a:p>
            <a:pPr indent="0" lvl="0" marL="0" rtl="0" algn="l">
              <a:spcBef>
                <a:spcPts val="1000"/>
              </a:spcBef>
              <a:spcAft>
                <a:spcPts val="0"/>
              </a:spcAft>
              <a:buNone/>
            </a:pPr>
            <a:r>
              <a:rPr lang="en-US"/>
              <a:t>Evaluation Metric:</a:t>
            </a:r>
            <a:endParaRPr/>
          </a:p>
          <a:p>
            <a:pPr indent="0" lvl="0" marL="0" rtl="0" algn="l">
              <a:spcBef>
                <a:spcPts val="1000"/>
              </a:spcBef>
              <a:spcAft>
                <a:spcPts val="0"/>
              </a:spcAft>
              <a:buNone/>
            </a:pPr>
            <a:r>
              <a:rPr lang="en-US"/>
              <a:t>CSIM scores used to measure the quality of conversation openers generated by MemGPT.</a:t>
            </a:r>
            <a:endParaRPr/>
          </a:p>
        </p:txBody>
      </p:sp>
      <p:sp>
        <p:nvSpPr>
          <p:cNvPr id="323" name="Google Shape;323;p36"/>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txBox="1"/>
          <p:nvPr>
            <p:ph idx="1" type="subTitle"/>
          </p:nvPr>
        </p:nvSpPr>
        <p:spPr>
          <a:xfrm>
            <a:off x="1524000" y="2193000"/>
            <a:ext cx="4893600" cy="2327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Results show that MemGPT openers match or exceed the engagement levels of human-crafted openers.</a:t>
            </a:r>
            <a:endParaRPr/>
          </a:p>
          <a:p>
            <a:pPr indent="0" lvl="0" marL="0" rtl="0" algn="l">
              <a:spcBef>
                <a:spcPts val="1000"/>
              </a:spcBef>
              <a:spcAft>
                <a:spcPts val="0"/>
              </a:spcAft>
              <a:buNone/>
            </a:pPr>
            <a:r>
              <a:rPr lang="en-US"/>
              <a:t>MemGPT-generated openers tend to be more verbose, covering a broader range of persona aspects.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29" name="Google Shape;329;p37"/>
          <p:cNvSpPr txBox="1"/>
          <p:nvPr/>
        </p:nvSpPr>
        <p:spPr>
          <a:xfrm>
            <a:off x="1524000" y="4520400"/>
            <a:ext cx="9929700" cy="84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2400">
                <a:solidFill>
                  <a:schemeClr val="dk1"/>
                </a:solidFill>
                <a:latin typeface="Calibri"/>
                <a:ea typeface="Calibri"/>
                <a:cs typeface="Calibri"/>
                <a:sym typeface="Calibri"/>
              </a:rPr>
              <a:t>Storing information in working context is crucial for creating engaging conversation starters.</a:t>
            </a:r>
            <a:endParaRPr sz="2400">
              <a:solidFill>
                <a:schemeClr val="dk1"/>
              </a:solidFill>
              <a:latin typeface="Calibri"/>
              <a:ea typeface="Calibri"/>
              <a:cs typeface="Calibri"/>
              <a:sym typeface="Calibri"/>
            </a:endParaRPr>
          </a:p>
        </p:txBody>
      </p:sp>
      <p:pic>
        <p:nvPicPr>
          <p:cNvPr id="330" name="Google Shape;330;p37"/>
          <p:cNvPicPr preferRelativeResize="0"/>
          <p:nvPr/>
        </p:nvPicPr>
        <p:blipFill>
          <a:blip r:embed="rId3">
            <a:alphaModFix/>
          </a:blip>
          <a:stretch>
            <a:fillRect/>
          </a:stretch>
        </p:blipFill>
        <p:spPr>
          <a:xfrm>
            <a:off x="6515075" y="2193000"/>
            <a:ext cx="5372100" cy="2133600"/>
          </a:xfrm>
          <a:prstGeom prst="rect">
            <a:avLst/>
          </a:prstGeom>
          <a:noFill/>
          <a:ln>
            <a:noFill/>
          </a:ln>
        </p:spPr>
      </p:pic>
      <p:sp>
        <p:nvSpPr>
          <p:cNvPr id="331" name="Google Shape;331;p37"/>
          <p:cNvSpPr txBox="1"/>
          <p:nvPr>
            <p:ph type="ctrTitle"/>
          </p:nvPr>
        </p:nvSpPr>
        <p:spPr>
          <a:xfrm>
            <a:off x="1524000" y="6599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Conversation Opener Task: </a:t>
            </a:r>
            <a:endParaRPr/>
          </a:p>
          <a:p>
            <a:pPr indent="0" lvl="0" marL="0" rtl="0" algn="l">
              <a:spcBef>
                <a:spcPts val="0"/>
              </a:spcBef>
              <a:spcAft>
                <a:spcPts val="0"/>
              </a:spcAft>
              <a:buNone/>
            </a:pPr>
            <a:r>
              <a:rPr lang="en-US" sz="3500"/>
              <a:t>Testing Engagement</a:t>
            </a:r>
            <a:endParaRPr/>
          </a:p>
        </p:txBody>
      </p:sp>
      <p:sp>
        <p:nvSpPr>
          <p:cNvPr id="332" name="Google Shape;332;p37"/>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8"/>
          <p:cNvSpPr txBox="1"/>
          <p:nvPr>
            <p:ph type="ctrTitle"/>
          </p:nvPr>
        </p:nvSpPr>
        <p:spPr>
          <a:xfrm>
            <a:off x="1524000" y="5075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Experiments</a:t>
            </a:r>
            <a:endParaRPr/>
          </a:p>
          <a:p>
            <a:pPr indent="0" lvl="0" marL="0" rtl="0" algn="l">
              <a:spcBef>
                <a:spcPts val="0"/>
              </a:spcBef>
              <a:spcAft>
                <a:spcPts val="0"/>
              </a:spcAft>
              <a:buNone/>
            </a:pPr>
            <a:r>
              <a:rPr lang="en-US" sz="3500"/>
              <a:t>MemGPT for </a:t>
            </a:r>
            <a:r>
              <a:rPr lang="en-US" sz="3500"/>
              <a:t>Document analysis</a:t>
            </a:r>
            <a:endParaRPr sz="3500"/>
          </a:p>
        </p:txBody>
      </p:sp>
      <p:sp>
        <p:nvSpPr>
          <p:cNvPr id="338" name="Google Shape;338;p38"/>
          <p:cNvSpPr txBox="1"/>
          <p:nvPr>
            <p:ph idx="1" type="subTitle"/>
          </p:nvPr>
        </p:nvSpPr>
        <p:spPr>
          <a:xfrm>
            <a:off x="1524000" y="1770609"/>
            <a:ext cx="9144000" cy="459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a:t>
            </a:r>
            <a:r>
              <a:rPr lang="en-US"/>
              <a:t>hallenges due to the limited context windows of today’s transformer models. </a:t>
            </a:r>
            <a:endParaRPr/>
          </a:p>
          <a:p>
            <a:pPr indent="-381000" lvl="0" marL="457200" rtl="0" algn="l">
              <a:spcBef>
                <a:spcPts val="1000"/>
              </a:spcBef>
              <a:spcAft>
                <a:spcPts val="0"/>
              </a:spcAft>
              <a:buSzPts val="2400"/>
              <a:buChar char="●"/>
            </a:pPr>
            <a:r>
              <a:rPr lang="en-US"/>
              <a:t>Many documents easily surpass that</a:t>
            </a:r>
            <a:endParaRPr/>
          </a:p>
          <a:p>
            <a:pPr indent="-355600" lvl="1" marL="914400" rtl="0" algn="ctr">
              <a:spcBef>
                <a:spcPts val="0"/>
              </a:spcBef>
              <a:spcAft>
                <a:spcPts val="0"/>
              </a:spcAft>
              <a:buSzPts val="2000"/>
              <a:buChar char="○"/>
            </a:pPr>
            <a:r>
              <a:rPr lang="en-US"/>
              <a:t>Legal or financial documents such as Annual Reports (SEC Form 10-K) can easily pass the million token mark!!!</a:t>
            </a:r>
            <a:endParaRPr/>
          </a:p>
          <a:p>
            <a:pPr indent="-381000" lvl="0" marL="457200" rtl="0" algn="l">
              <a:spcBef>
                <a:spcPts val="0"/>
              </a:spcBef>
              <a:spcAft>
                <a:spcPts val="0"/>
              </a:spcAft>
              <a:buSzPts val="2400"/>
              <a:buChar char="●"/>
            </a:pPr>
            <a:r>
              <a:rPr lang="en-US"/>
              <a:t> Document analysis tasks require drawing connections across multiple such lengthy documents. </a:t>
            </a:r>
            <a:endParaRPr/>
          </a:p>
          <a:p>
            <a:pPr indent="0" lvl="0" marL="457200" rtl="0" algn="l">
              <a:spcBef>
                <a:spcPts val="1000"/>
              </a:spcBef>
              <a:spcAft>
                <a:spcPts val="0"/>
              </a:spcAft>
              <a:buNone/>
            </a:pPr>
            <a:r>
              <a:t/>
            </a:r>
            <a:endParaRPr/>
          </a:p>
          <a:p>
            <a:pPr indent="0" lvl="0" marL="0" rtl="0" algn="l">
              <a:spcBef>
                <a:spcPts val="1000"/>
              </a:spcBef>
              <a:spcAft>
                <a:spcPts val="0"/>
              </a:spcAft>
              <a:buNone/>
            </a:pPr>
            <a:r>
              <a:rPr lang="en-US"/>
              <a:t>So </a:t>
            </a:r>
            <a:r>
              <a:rPr b="1" lang="en-US"/>
              <a:t>scaling up context</a:t>
            </a:r>
            <a:r>
              <a:rPr lang="en-US"/>
              <a:t> even if efficient </a:t>
            </a:r>
            <a:r>
              <a:rPr b="1" lang="en-US"/>
              <a:t>not a solution</a:t>
            </a:r>
            <a:r>
              <a:rPr lang="en-US"/>
              <a:t> to the fixed-context problem</a:t>
            </a:r>
            <a:endParaRPr/>
          </a:p>
        </p:txBody>
      </p:sp>
      <p:sp>
        <p:nvSpPr>
          <p:cNvPr id="339" name="Google Shape;339;p3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9"/>
          <p:cNvSpPr txBox="1"/>
          <p:nvPr>
            <p:ph type="ctrTitle"/>
          </p:nvPr>
        </p:nvSpPr>
        <p:spPr>
          <a:xfrm>
            <a:off x="1447800" y="355100"/>
            <a:ext cx="101322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Multi-Document QA Task</a:t>
            </a:r>
            <a:endParaRPr/>
          </a:p>
        </p:txBody>
      </p:sp>
      <p:sp>
        <p:nvSpPr>
          <p:cNvPr id="345" name="Google Shape;345;p39"/>
          <p:cNvSpPr txBox="1"/>
          <p:nvPr>
            <p:ph idx="1" type="subTitle"/>
          </p:nvPr>
        </p:nvSpPr>
        <p:spPr>
          <a:xfrm>
            <a:off x="1524000" y="1542009"/>
            <a:ext cx="9144000" cy="459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a:t>Objective:</a:t>
            </a:r>
            <a:r>
              <a:rPr lang="en-US"/>
              <a:t> </a:t>
            </a:r>
            <a:r>
              <a:rPr lang="en-US"/>
              <a:t> Evaluate MemGPT’s ability to analyze documents</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Task: Given a question from </a:t>
            </a:r>
            <a:r>
              <a:rPr lang="en-US"/>
              <a:t>NaturalQuestions-Open dataset</a:t>
            </a:r>
            <a:r>
              <a:rPr lang="en-US"/>
              <a:t>, retrieve relevant Wikipedia documents and use them to answer the question</a:t>
            </a:r>
            <a:endParaRPr/>
          </a:p>
          <a:p>
            <a:pPr indent="-381000" lvl="0" marL="457200" rtl="0" algn="l">
              <a:spcBef>
                <a:spcPts val="1000"/>
              </a:spcBef>
              <a:spcAft>
                <a:spcPts val="0"/>
              </a:spcAft>
              <a:buSzPts val="2400"/>
              <a:buChar char="●"/>
            </a:pPr>
            <a:r>
              <a:rPr lang="en-US"/>
              <a:t>MemGPT and fixed-context baselines use the same retriever to select top K documents based on similarity search</a:t>
            </a:r>
            <a:endParaRPr/>
          </a:p>
          <a:p>
            <a:pPr indent="-381000" lvl="0" marL="457200" rtl="0" algn="l">
              <a:spcBef>
                <a:spcPts val="0"/>
              </a:spcBef>
              <a:spcAft>
                <a:spcPts val="0"/>
              </a:spcAft>
              <a:buSzPts val="2400"/>
              <a:buChar char="●"/>
            </a:pPr>
            <a:r>
              <a:rPr lang="en-US"/>
              <a:t>MemGPT uses an archival memory storage with vector search for retrieving relevant documents</a:t>
            </a:r>
            <a:endParaRPr/>
          </a:p>
          <a:p>
            <a:pPr indent="-381000" lvl="0" marL="457200" rtl="0" algn="l">
              <a:spcBef>
                <a:spcPts val="0"/>
              </a:spcBef>
              <a:spcAft>
                <a:spcPts val="0"/>
              </a:spcAft>
              <a:buSzPts val="2400"/>
              <a:buChar char="●"/>
            </a:pPr>
            <a:r>
              <a:rPr lang="en-US"/>
              <a:t>Fixed-context baselines are limited by the number of documents that fit within the LLM context window</a:t>
            </a:r>
            <a:endParaRPr/>
          </a:p>
        </p:txBody>
      </p:sp>
      <p:sp>
        <p:nvSpPr>
          <p:cNvPr id="346" name="Google Shape;346;p3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0"/>
          <p:cNvSpPr txBox="1"/>
          <p:nvPr>
            <p:ph idx="1" type="subTitle"/>
          </p:nvPr>
        </p:nvSpPr>
        <p:spPr>
          <a:xfrm>
            <a:off x="1066800" y="1542000"/>
            <a:ext cx="5346000" cy="38040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MemGPT can effectively make multiple calls to the retriever by querying archival storage, scaling to larger effective context lengths</a:t>
            </a:r>
            <a:endParaRPr/>
          </a:p>
          <a:p>
            <a:pPr indent="-381000" lvl="0" marL="457200" rtl="0" algn="l">
              <a:spcBef>
                <a:spcPts val="0"/>
              </a:spcBef>
              <a:spcAft>
                <a:spcPts val="0"/>
              </a:spcAft>
              <a:buSzPts val="2400"/>
              <a:buChar char="●"/>
            </a:pPr>
            <a:r>
              <a:rPr lang="en-US"/>
              <a:t>Fixed-context baselines' performance is capped by the retriever's ability to surface the golden article</a:t>
            </a:r>
            <a:endParaRPr/>
          </a:p>
          <a:p>
            <a:pPr indent="-381000" lvl="0" marL="457200" rtl="0" algn="l">
              <a:spcBef>
                <a:spcPts val="0"/>
              </a:spcBef>
              <a:spcAft>
                <a:spcPts val="0"/>
              </a:spcAft>
              <a:buSzPts val="2400"/>
              <a:buChar char="●"/>
            </a:pPr>
            <a:r>
              <a:rPr lang="en-US"/>
              <a:t>Document truncation for fixed-context baselines reduces accuracy as relevant snippets may be omitted</a:t>
            </a:r>
            <a:endParaRPr/>
          </a:p>
          <a:p>
            <a:pPr indent="0" lvl="0" marL="0" rtl="0" algn="l">
              <a:spcBef>
                <a:spcPts val="1000"/>
              </a:spcBef>
              <a:spcAft>
                <a:spcPts val="0"/>
              </a:spcAft>
              <a:buNone/>
            </a:pPr>
            <a:r>
              <a:t/>
            </a:r>
            <a:endParaRPr/>
          </a:p>
        </p:txBody>
      </p:sp>
      <p:pic>
        <p:nvPicPr>
          <p:cNvPr id="352" name="Google Shape;352;p40"/>
          <p:cNvPicPr preferRelativeResize="0"/>
          <p:nvPr/>
        </p:nvPicPr>
        <p:blipFill>
          <a:blip r:embed="rId3">
            <a:alphaModFix/>
          </a:blip>
          <a:stretch>
            <a:fillRect/>
          </a:stretch>
        </p:blipFill>
        <p:spPr>
          <a:xfrm>
            <a:off x="6465350" y="1542000"/>
            <a:ext cx="5429000" cy="3324225"/>
          </a:xfrm>
          <a:prstGeom prst="rect">
            <a:avLst/>
          </a:prstGeom>
          <a:noFill/>
          <a:ln>
            <a:noFill/>
          </a:ln>
        </p:spPr>
      </p:pic>
      <p:sp>
        <p:nvSpPr>
          <p:cNvPr id="353" name="Google Shape;353;p40"/>
          <p:cNvSpPr txBox="1"/>
          <p:nvPr/>
        </p:nvSpPr>
        <p:spPr>
          <a:xfrm>
            <a:off x="1188250" y="5257800"/>
            <a:ext cx="10337100" cy="84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lang="en-US" sz="2400">
                <a:solidFill>
                  <a:schemeClr val="dk1"/>
                </a:solidFill>
                <a:latin typeface="Calibri"/>
                <a:ea typeface="Calibri"/>
                <a:cs typeface="Calibri"/>
                <a:sym typeface="Calibri"/>
              </a:rPr>
              <a:t>MemGPT performs best with GPT-4, while its performance is degraded with GPT-3.5 due to limited function calling capabilities</a:t>
            </a:r>
            <a:endParaRPr sz="2400">
              <a:solidFill>
                <a:schemeClr val="dk1"/>
              </a:solidFill>
              <a:latin typeface="Calibri"/>
              <a:ea typeface="Calibri"/>
              <a:cs typeface="Calibri"/>
              <a:sym typeface="Calibri"/>
            </a:endParaRPr>
          </a:p>
        </p:txBody>
      </p:sp>
      <p:sp>
        <p:nvSpPr>
          <p:cNvPr id="354" name="Google Shape;354;p40"/>
          <p:cNvSpPr txBox="1"/>
          <p:nvPr>
            <p:ph type="ctrTitle"/>
          </p:nvPr>
        </p:nvSpPr>
        <p:spPr>
          <a:xfrm>
            <a:off x="1447800" y="355100"/>
            <a:ext cx="101322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Multi-Document QA Task</a:t>
            </a:r>
            <a:endParaRPr/>
          </a:p>
        </p:txBody>
      </p:sp>
      <p:sp>
        <p:nvSpPr>
          <p:cNvPr id="355" name="Google Shape;355;p4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1"/>
          <p:cNvSpPr txBox="1"/>
          <p:nvPr>
            <p:ph type="ctrTitle"/>
          </p:nvPr>
        </p:nvSpPr>
        <p:spPr>
          <a:xfrm>
            <a:off x="1295400" y="431300"/>
            <a:ext cx="989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Nested Key-Value Retrieval (KV) Task</a:t>
            </a:r>
            <a:endParaRPr/>
          </a:p>
        </p:txBody>
      </p:sp>
      <p:sp>
        <p:nvSpPr>
          <p:cNvPr id="361" name="Google Shape;361;p41"/>
          <p:cNvSpPr txBox="1"/>
          <p:nvPr>
            <p:ph idx="1" type="subTitle"/>
          </p:nvPr>
        </p:nvSpPr>
        <p:spPr>
          <a:xfrm>
            <a:off x="1524000" y="1542009"/>
            <a:ext cx="9144000" cy="459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l">
              <a:spcBef>
                <a:spcPts val="1000"/>
              </a:spcBef>
              <a:spcAft>
                <a:spcPts val="0"/>
              </a:spcAft>
              <a:buNone/>
            </a:pPr>
            <a:r>
              <a:rPr b="1" lang="en-US"/>
              <a:t>Objective:</a:t>
            </a:r>
            <a:r>
              <a:rPr lang="en-US"/>
              <a:t> Demonstrate MemGPT's ability to collate information from multiple data sources</a:t>
            </a:r>
            <a:endParaRPr/>
          </a:p>
          <a:p>
            <a:pPr indent="0" lvl="0" marL="0" rtl="0" algn="l">
              <a:spcBef>
                <a:spcPts val="1000"/>
              </a:spcBef>
              <a:spcAft>
                <a:spcPts val="0"/>
              </a:spcAft>
              <a:buNone/>
            </a:pPr>
            <a:r>
              <a:rPr lang="en-US"/>
              <a:t>Task setup: Given a key, return the associated value</a:t>
            </a:r>
            <a:endParaRPr/>
          </a:p>
          <a:p>
            <a:pPr indent="-381000" lvl="0" marL="457200" rtl="0" algn="l">
              <a:spcBef>
                <a:spcPts val="1000"/>
              </a:spcBef>
              <a:spcAft>
                <a:spcPts val="0"/>
              </a:spcAft>
              <a:buSzPts val="2400"/>
              <a:buChar char="●"/>
            </a:pPr>
            <a:r>
              <a:rPr lang="en-US"/>
              <a:t>Values themselves can be keys, requiring multi-hop lookups</a:t>
            </a:r>
            <a:endParaRPr/>
          </a:p>
          <a:p>
            <a:pPr indent="-381000" lvl="0" marL="457200" rtl="0" algn="l">
              <a:spcBef>
                <a:spcPts val="0"/>
              </a:spcBef>
              <a:spcAft>
                <a:spcPts val="0"/>
              </a:spcAft>
              <a:buSzPts val="2400"/>
              <a:buChar char="●"/>
            </a:pPr>
            <a:r>
              <a:rPr lang="en-US"/>
              <a:t>Total number of UUID key-value pairs fixed at 140 (approximately 8k tokens)</a:t>
            </a:r>
            <a:endParaRPr/>
          </a:p>
          <a:p>
            <a:pPr indent="-381000" lvl="0" marL="457200" rtl="0" algn="l">
              <a:spcBef>
                <a:spcPts val="0"/>
              </a:spcBef>
              <a:spcAft>
                <a:spcPts val="0"/>
              </a:spcAft>
              <a:buSzPts val="2400"/>
              <a:buChar char="●"/>
            </a:pPr>
            <a:r>
              <a:rPr lang="en-US"/>
              <a:t>Nesting levels varied from 0 (no nesting) to 4 (4 total KV lookups required)</a:t>
            </a:r>
            <a:endParaRPr/>
          </a:p>
        </p:txBody>
      </p:sp>
      <p:sp>
        <p:nvSpPr>
          <p:cNvPr id="362" name="Google Shape;362;p4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ph type="ctrTitle"/>
          </p:nvPr>
        </p:nvSpPr>
        <p:spPr>
          <a:xfrm>
            <a:off x="1295400" y="431300"/>
            <a:ext cx="989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Nested Key-Value Retrieval (KV) Task</a:t>
            </a:r>
            <a:endParaRPr/>
          </a:p>
        </p:txBody>
      </p:sp>
      <p:sp>
        <p:nvSpPr>
          <p:cNvPr id="368" name="Google Shape;368;p42"/>
          <p:cNvSpPr txBox="1"/>
          <p:nvPr/>
        </p:nvSpPr>
        <p:spPr>
          <a:xfrm>
            <a:off x="1119200" y="1393025"/>
            <a:ext cx="687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9" name="Google Shape;369;p42"/>
          <p:cNvSpPr txBox="1"/>
          <p:nvPr/>
        </p:nvSpPr>
        <p:spPr>
          <a:xfrm>
            <a:off x="1119200" y="3556600"/>
            <a:ext cx="5970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Calibri"/>
                <a:ea typeface="Calibri"/>
                <a:cs typeface="Calibri"/>
                <a:sym typeface="Calibri"/>
              </a:rPr>
              <a:t>MemGPT's performance demonstrates its ability to combine multiple queries and perform multi-hop lookups</a:t>
            </a:r>
            <a:endParaRPr>
              <a:solidFill>
                <a:schemeClr val="dk1"/>
              </a:solidFill>
            </a:endParaRPr>
          </a:p>
        </p:txBody>
      </p:sp>
      <p:pic>
        <p:nvPicPr>
          <p:cNvPr id="370" name="Google Shape;370;p42"/>
          <p:cNvPicPr preferRelativeResize="0"/>
          <p:nvPr/>
        </p:nvPicPr>
        <p:blipFill>
          <a:blip r:embed="rId3">
            <a:alphaModFix/>
          </a:blip>
          <a:stretch>
            <a:fillRect/>
          </a:stretch>
        </p:blipFill>
        <p:spPr>
          <a:xfrm>
            <a:off x="7131751" y="1912025"/>
            <a:ext cx="4895949" cy="2937575"/>
          </a:xfrm>
          <a:prstGeom prst="rect">
            <a:avLst/>
          </a:prstGeom>
          <a:noFill/>
          <a:ln>
            <a:noFill/>
          </a:ln>
        </p:spPr>
      </p:pic>
      <p:sp>
        <p:nvSpPr>
          <p:cNvPr id="371" name="Google Shape;371;p42"/>
          <p:cNvSpPr txBox="1"/>
          <p:nvPr/>
        </p:nvSpPr>
        <p:spPr>
          <a:xfrm>
            <a:off x="1119200" y="1912025"/>
            <a:ext cx="5919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Calibri"/>
                <a:ea typeface="Calibri"/>
                <a:cs typeface="Calibri"/>
                <a:sym typeface="Calibri"/>
              </a:rPr>
              <a:t>GPT-3.5 and GPT-4 perform well on the original KV task but struggle with the nested variant</a:t>
            </a:r>
            <a:endParaRPr>
              <a:solidFill>
                <a:schemeClr val="dk1"/>
              </a:solidFill>
              <a:latin typeface="Calibri"/>
              <a:ea typeface="Calibri"/>
              <a:cs typeface="Calibri"/>
              <a:sym typeface="Calibri"/>
            </a:endParaRPr>
          </a:p>
        </p:txBody>
      </p:sp>
      <p:sp>
        <p:nvSpPr>
          <p:cNvPr id="372" name="Google Shape;372;p4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3"/>
          <p:cNvSpPr txBox="1"/>
          <p:nvPr>
            <p:ph type="ctrTitle"/>
          </p:nvPr>
        </p:nvSpPr>
        <p:spPr>
          <a:xfrm>
            <a:off x="1524000" y="3551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Key Takeaways</a:t>
            </a:r>
            <a:endParaRPr/>
          </a:p>
        </p:txBody>
      </p:sp>
      <p:sp>
        <p:nvSpPr>
          <p:cNvPr id="378" name="Google Shape;378;p43"/>
          <p:cNvSpPr txBox="1"/>
          <p:nvPr>
            <p:ph idx="1" type="subTitle"/>
          </p:nvPr>
        </p:nvSpPr>
        <p:spPr>
          <a:xfrm>
            <a:off x="1524000" y="1542009"/>
            <a:ext cx="9144000" cy="459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Introduces a novel OS-inspired memory hierarchy and control flow for managing limited LLM context windows</a:t>
            </a:r>
            <a:endParaRPr/>
          </a:p>
          <a:p>
            <a:pPr indent="0" lvl="0" marL="0" rtl="0" algn="l">
              <a:spcBef>
                <a:spcPts val="1000"/>
              </a:spcBef>
              <a:spcAft>
                <a:spcPts val="0"/>
              </a:spcAft>
              <a:buNone/>
            </a:pPr>
            <a:r>
              <a:rPr lang="en-US"/>
              <a:t>- Provides the </a:t>
            </a:r>
            <a:r>
              <a:rPr b="1" lang="en-US"/>
              <a:t>illusion of larger context resources</a:t>
            </a:r>
            <a:r>
              <a:rPr lang="en-US"/>
              <a:t> for LLMs</a:t>
            </a:r>
            <a:endParaRPr/>
          </a:p>
          <a:p>
            <a:pPr indent="0" lvl="0" marL="0" rtl="0" algn="l">
              <a:spcBef>
                <a:spcPts val="1000"/>
              </a:spcBef>
              <a:spcAft>
                <a:spcPts val="0"/>
              </a:spcAft>
              <a:buNone/>
            </a:pPr>
            <a:r>
              <a:rPr lang="en-US"/>
              <a:t>- Evaluated in two domains:</a:t>
            </a:r>
            <a:endParaRPr/>
          </a:p>
          <a:p>
            <a:pPr indent="0" lvl="0" marL="0" rtl="0" algn="l">
              <a:spcBef>
                <a:spcPts val="1000"/>
              </a:spcBef>
              <a:spcAft>
                <a:spcPts val="0"/>
              </a:spcAft>
              <a:buNone/>
            </a:pPr>
            <a:r>
              <a:rPr lang="en-US"/>
              <a:t>  - </a:t>
            </a:r>
            <a:r>
              <a:rPr b="1" lang="en-US"/>
              <a:t>Document analysis:</a:t>
            </a:r>
            <a:r>
              <a:rPr lang="en-US"/>
              <a:t> Process lengthy texts beyond context limits by paging relevant context in/out</a:t>
            </a:r>
            <a:endParaRPr/>
          </a:p>
          <a:p>
            <a:pPr indent="0" lvl="0" marL="0" rtl="0" algn="l">
              <a:spcBef>
                <a:spcPts val="1000"/>
              </a:spcBef>
              <a:spcAft>
                <a:spcPts val="0"/>
              </a:spcAft>
              <a:buNone/>
            </a:pPr>
            <a:r>
              <a:rPr lang="en-US"/>
              <a:t>  - </a:t>
            </a:r>
            <a:r>
              <a:rPr b="1" lang="en-US"/>
              <a:t>Conversational agents:</a:t>
            </a:r>
            <a:r>
              <a:rPr lang="en-US"/>
              <a:t> Enable long-term memory, consistency and evolvability over extended dialogues</a:t>
            </a:r>
            <a:endParaRPr/>
          </a:p>
          <a:p>
            <a:pPr indent="0" lvl="0" marL="0" rtl="0" algn="l">
              <a:spcBef>
                <a:spcPts val="1000"/>
              </a:spcBef>
              <a:spcAft>
                <a:spcPts val="0"/>
              </a:spcAft>
              <a:buNone/>
            </a:pPr>
            <a:r>
              <a:rPr lang="en-US"/>
              <a:t>- Demonstrates operating system techniques like hierarchical memory management and interrupts can unlock LLM potential when constrained by fixed context lengths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379" name="Google Shape;379;p43"/>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4"/>
          <p:cNvSpPr txBox="1"/>
          <p:nvPr>
            <p:ph type="ctrTitle"/>
          </p:nvPr>
        </p:nvSpPr>
        <p:spPr>
          <a:xfrm>
            <a:off x="1524000" y="3551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Class Questions</a:t>
            </a:r>
            <a:endParaRPr/>
          </a:p>
        </p:txBody>
      </p:sp>
      <p:sp>
        <p:nvSpPr>
          <p:cNvPr id="385" name="Google Shape;385;p44"/>
          <p:cNvSpPr txBox="1"/>
          <p:nvPr>
            <p:ph idx="1" type="subTitle"/>
          </p:nvPr>
        </p:nvSpPr>
        <p:spPr>
          <a:xfrm>
            <a:off x="1524000" y="1542009"/>
            <a:ext cx="9144000" cy="45960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Why would one choose MemGPT over normal ChatGPT?</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US"/>
              <a:t>Newest models already have achieved context window of 1 million tokens, and people are building even bigger ones. How relevent would this paper still be on models of these sizes?</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US"/>
              <a:t>Looking forward, how might the concepts and architecture introduced by MemGPT influence the future development of LLMs, especially concerning their application in areas requiring extensive contextual understanding and memory management?</a:t>
            </a:r>
            <a:endParaRPr/>
          </a:p>
        </p:txBody>
      </p:sp>
      <p:sp>
        <p:nvSpPr>
          <p:cNvPr id="386" name="Google Shape;386;p44"/>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9"/>
          <p:cNvSpPr txBox="1"/>
          <p:nvPr/>
        </p:nvSpPr>
        <p:spPr>
          <a:xfrm>
            <a:off x="0" y="538800"/>
            <a:ext cx="6455700" cy="523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800" u="sng">
                <a:solidFill>
                  <a:srgbClr val="0D0D0D"/>
                </a:solidFill>
                <a:highlight>
                  <a:srgbClr val="FFFFFF"/>
                </a:highlight>
                <a:latin typeface="Roboto"/>
                <a:ea typeface="Roboto"/>
                <a:cs typeface="Roboto"/>
                <a:sym typeface="Roboto"/>
              </a:rPr>
              <a:t>Step1: Network Construction </a:t>
            </a:r>
            <a:endParaRPr sz="1800" u="sng">
              <a:solidFill>
                <a:srgbClr val="0D0D0D"/>
              </a:solidFill>
              <a:highlight>
                <a:srgbClr val="FFFFFF"/>
              </a:highlight>
              <a:latin typeface="Roboto"/>
              <a:ea typeface="Roboto"/>
              <a:cs typeface="Roboto"/>
              <a:sym typeface="Roboto"/>
            </a:endParaRPr>
          </a:p>
        </p:txBody>
      </p:sp>
      <p:sp>
        <p:nvSpPr>
          <p:cNvPr id="55" name="Google Shape;55;p9"/>
          <p:cNvSpPr txBox="1"/>
          <p:nvPr/>
        </p:nvSpPr>
        <p:spPr>
          <a:xfrm>
            <a:off x="0" y="0"/>
            <a:ext cx="119682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solidFill>
                  <a:schemeClr val="dk1"/>
                </a:solidFill>
                <a:highlight>
                  <a:schemeClr val="lt1"/>
                </a:highlight>
              </a:rPr>
              <a:t>Method – </a:t>
            </a:r>
            <a:r>
              <a:rPr b="1" lang="en-US" sz="1900">
                <a:solidFill>
                  <a:schemeClr val="dk1"/>
                </a:solidFill>
                <a:highlight>
                  <a:schemeClr val="lt1"/>
                </a:highlight>
              </a:rPr>
              <a:t>Hierarchical Navigable Small World graphs (HNSW)</a:t>
            </a:r>
            <a:endParaRPr b="1" sz="1900">
              <a:solidFill>
                <a:schemeClr val="dk1"/>
              </a:solidFill>
              <a:highlight>
                <a:schemeClr val="lt1"/>
              </a:highlight>
            </a:endParaRPr>
          </a:p>
        </p:txBody>
      </p:sp>
      <p:sp>
        <p:nvSpPr>
          <p:cNvPr id="56" name="Google Shape;56;p9"/>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pic>
        <p:nvPicPr>
          <p:cNvPr id="57" name="Google Shape;57;p9"/>
          <p:cNvPicPr preferRelativeResize="0"/>
          <p:nvPr/>
        </p:nvPicPr>
        <p:blipFill>
          <a:blip r:embed="rId3">
            <a:alphaModFix/>
          </a:blip>
          <a:stretch>
            <a:fillRect/>
          </a:stretch>
        </p:blipFill>
        <p:spPr>
          <a:xfrm>
            <a:off x="6379175" y="1002450"/>
            <a:ext cx="4148552" cy="4962701"/>
          </a:xfrm>
          <a:prstGeom prst="rect">
            <a:avLst/>
          </a:prstGeom>
          <a:noFill/>
          <a:ln>
            <a:noFill/>
          </a:ln>
        </p:spPr>
      </p:pic>
      <p:pic>
        <p:nvPicPr>
          <p:cNvPr id="58" name="Google Shape;58;p9"/>
          <p:cNvPicPr preferRelativeResize="0"/>
          <p:nvPr/>
        </p:nvPicPr>
        <p:blipFill>
          <a:blip r:embed="rId4">
            <a:alphaModFix/>
          </a:blip>
          <a:stretch>
            <a:fillRect/>
          </a:stretch>
        </p:blipFill>
        <p:spPr>
          <a:xfrm>
            <a:off x="928150" y="1135674"/>
            <a:ext cx="4413093" cy="45866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5"/>
          <p:cNvSpPr txBox="1"/>
          <p:nvPr>
            <p:ph type="ctrTitle"/>
          </p:nvPr>
        </p:nvSpPr>
        <p:spPr>
          <a:xfrm>
            <a:off x="380900" y="1330200"/>
            <a:ext cx="11360700" cy="1931100"/>
          </a:xfrm>
          <a:prstGeom prst="rect">
            <a:avLst/>
          </a:prstGeom>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3200"/>
              <a:t>LIGHTSEQ: Sequence Level Parallelism For Distributed Training of Long Context Transformers</a:t>
            </a:r>
            <a:endParaRPr b="1" sz="3200"/>
          </a:p>
        </p:txBody>
      </p:sp>
      <p:sp>
        <p:nvSpPr>
          <p:cNvPr id="392" name="Google Shape;392;p45"/>
          <p:cNvSpPr txBox="1"/>
          <p:nvPr>
            <p:ph idx="1" type="subTitle"/>
          </p:nvPr>
        </p:nvSpPr>
        <p:spPr>
          <a:xfrm>
            <a:off x="415600" y="3778833"/>
            <a:ext cx="11360700" cy="105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900">
                <a:solidFill>
                  <a:schemeClr val="dk1"/>
                </a:solidFill>
              </a:rPr>
              <a:t>Authors</a:t>
            </a:r>
            <a:r>
              <a:rPr lang="en-US" sz="1900">
                <a:solidFill>
                  <a:schemeClr val="dk1"/>
                </a:solidFill>
              </a:rPr>
              <a:t>: Dacheng Li, Rulin Shao, Anze Xie, Eric P. Xing,  Joseph E. Gonzalez, Ion Stoica, Xuezhe Ma, Hao Zhang</a:t>
            </a:r>
            <a:endParaRPr sz="1900">
              <a:solidFill>
                <a:schemeClr val="dk1"/>
              </a:solidFill>
            </a:endParaRPr>
          </a:p>
          <a:p>
            <a:pPr indent="0" lvl="0" marL="0" rtl="0" algn="ctr">
              <a:spcBef>
                <a:spcPts val="0"/>
              </a:spcBef>
              <a:spcAft>
                <a:spcPts val="0"/>
              </a:spcAft>
              <a:buNone/>
            </a:pPr>
            <a:r>
              <a:rPr b="1" lang="en-US" sz="1900">
                <a:solidFill>
                  <a:schemeClr val="dk1"/>
                </a:solidFill>
              </a:rPr>
              <a:t>Presenters</a:t>
            </a:r>
            <a:r>
              <a:rPr lang="en-US" sz="1900">
                <a:solidFill>
                  <a:schemeClr val="dk1"/>
                </a:solidFill>
              </a:rPr>
              <a:t>: Filippos Bellos, Yayuan Li</a:t>
            </a:r>
            <a:endParaRPr sz="1900">
              <a:solidFill>
                <a:schemeClr val="dk1"/>
              </a:solidFill>
            </a:endParaRPr>
          </a:p>
        </p:txBody>
      </p:sp>
      <p:sp>
        <p:nvSpPr>
          <p:cNvPr id="393" name="Google Shape;393;p45"/>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nvSpPr>
        <p:spPr>
          <a:xfrm>
            <a:off x="0" y="556075"/>
            <a:ext cx="12192000" cy="2310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600">
                <a:solidFill>
                  <a:srgbClr val="0D0D0D"/>
                </a:solidFill>
                <a:highlight>
                  <a:srgbClr val="FFFFFF"/>
                </a:highlight>
                <a:latin typeface="Roboto"/>
                <a:ea typeface="Roboto"/>
                <a:cs typeface="Roboto"/>
                <a:sym typeface="Roboto"/>
              </a:rPr>
              <a:t>Training LLMs with extended contexts significantly increases memory footprints, making it challenging for existing model-parallel systems to scale due to high communication volumes.</a:t>
            </a:r>
            <a:endParaRPr sz="16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rgbClr val="0D0D0D"/>
              </a:solidFill>
              <a:highlight>
                <a:srgbClr val="FFFFFF"/>
              </a:highlight>
              <a:latin typeface="Roboto"/>
              <a:ea typeface="Roboto"/>
              <a:cs typeface="Roboto"/>
              <a:sym typeface="Roboto"/>
            </a:endParaRPr>
          </a:p>
          <a:p>
            <a:pPr indent="0" lvl="0" marL="0" rtl="0" algn="l">
              <a:lnSpc>
                <a:spcPct val="115000"/>
              </a:lnSpc>
              <a:spcBef>
                <a:spcPts val="2000"/>
              </a:spcBef>
              <a:spcAft>
                <a:spcPts val="0"/>
              </a:spcAft>
              <a:buNone/>
            </a:pPr>
            <a:r>
              <a:rPr lang="en-US" sz="1600">
                <a:solidFill>
                  <a:srgbClr val="0D0D0D"/>
                </a:solidFill>
                <a:highlight>
                  <a:schemeClr val="lt1"/>
                </a:highlight>
                <a:latin typeface="Roboto"/>
                <a:ea typeface="Roboto"/>
                <a:cs typeface="Roboto"/>
                <a:sym typeface="Roboto"/>
              </a:rPr>
              <a:t>LIGHTSEQ employs sequence-level parallelism, a distributed memory-efficient </a:t>
            </a:r>
            <a:r>
              <a:rPr lang="en-US" sz="1600">
                <a:solidFill>
                  <a:srgbClr val="0D0D0D"/>
                </a:solidFill>
                <a:highlight>
                  <a:schemeClr val="lt1"/>
                </a:highlight>
                <a:latin typeface="Roboto"/>
                <a:ea typeface="Roboto"/>
                <a:cs typeface="Roboto"/>
                <a:sym typeface="Roboto"/>
              </a:rPr>
              <a:t>attention mechanism</a:t>
            </a:r>
            <a:r>
              <a:rPr lang="en-US" sz="1600">
                <a:solidFill>
                  <a:srgbClr val="0D0D0D"/>
                </a:solidFill>
                <a:highlight>
                  <a:schemeClr val="lt1"/>
                </a:highlight>
                <a:latin typeface="Roboto"/>
                <a:ea typeface="Roboto"/>
                <a:cs typeface="Roboto"/>
                <a:sym typeface="Roboto"/>
              </a:rPr>
              <a:t> (DISTATTN), load balancing with computation and communication overlap, and a rematerialization-aware checkpointing strategy to efficiently handle long sequences.</a:t>
            </a:r>
            <a:endParaRPr sz="1600">
              <a:solidFill>
                <a:srgbClr val="0D0D0D"/>
              </a:solidFill>
              <a:highlight>
                <a:schemeClr val="lt1"/>
              </a:highlight>
              <a:latin typeface="Roboto"/>
              <a:ea typeface="Roboto"/>
              <a:cs typeface="Roboto"/>
              <a:sym typeface="Roboto"/>
            </a:endParaRPr>
          </a:p>
          <a:p>
            <a:pPr indent="0" lvl="0" marL="0" rtl="0" algn="l">
              <a:spcBef>
                <a:spcPts val="2000"/>
              </a:spcBef>
              <a:spcAft>
                <a:spcPts val="0"/>
              </a:spcAft>
              <a:buNone/>
            </a:pPr>
            <a:r>
              <a:t/>
            </a:r>
            <a:endParaRPr sz="1600">
              <a:solidFill>
                <a:srgbClr val="0D0D0D"/>
              </a:solidFill>
              <a:highlight>
                <a:srgbClr val="FFFFFF"/>
              </a:highlight>
              <a:latin typeface="Roboto"/>
              <a:ea typeface="Roboto"/>
              <a:cs typeface="Roboto"/>
              <a:sym typeface="Roboto"/>
            </a:endParaRPr>
          </a:p>
        </p:txBody>
      </p:sp>
      <p:sp>
        <p:nvSpPr>
          <p:cNvPr id="399" name="Google Shape;399;p46"/>
          <p:cNvSpPr txBox="1"/>
          <p:nvPr/>
        </p:nvSpPr>
        <p:spPr>
          <a:xfrm>
            <a:off x="0" y="0"/>
            <a:ext cx="4994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Introduction</a:t>
            </a:r>
            <a:endParaRPr sz="2400">
              <a:solidFill>
                <a:schemeClr val="dk2"/>
              </a:solidFill>
            </a:endParaRPr>
          </a:p>
        </p:txBody>
      </p:sp>
      <p:pic>
        <p:nvPicPr>
          <p:cNvPr id="400" name="Google Shape;400;p46"/>
          <p:cNvPicPr preferRelativeResize="0"/>
          <p:nvPr/>
        </p:nvPicPr>
        <p:blipFill>
          <a:blip r:embed="rId3">
            <a:alphaModFix/>
          </a:blip>
          <a:stretch>
            <a:fillRect/>
          </a:stretch>
        </p:blipFill>
        <p:spPr>
          <a:xfrm>
            <a:off x="1261263" y="2359552"/>
            <a:ext cx="9669473" cy="3649650"/>
          </a:xfrm>
          <a:prstGeom prst="rect">
            <a:avLst/>
          </a:prstGeom>
          <a:noFill/>
          <a:ln>
            <a:noFill/>
          </a:ln>
        </p:spPr>
      </p:pic>
      <p:sp>
        <p:nvSpPr>
          <p:cNvPr id="401" name="Google Shape;401;p46"/>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nvSpPr>
        <p:spPr>
          <a:xfrm>
            <a:off x="0" y="615600"/>
            <a:ext cx="12192000" cy="15987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2000"/>
              </a:spcBef>
              <a:spcAft>
                <a:spcPts val="0"/>
              </a:spcAft>
              <a:buNone/>
            </a:pPr>
            <a:r>
              <a:rPr lang="en-US" sz="1600">
                <a:solidFill>
                  <a:srgbClr val="0D0D0D"/>
                </a:solidFill>
                <a:highlight>
                  <a:schemeClr val="lt1"/>
                </a:highlight>
                <a:latin typeface="Roboto"/>
                <a:ea typeface="Roboto"/>
                <a:cs typeface="Roboto"/>
                <a:sym typeface="Roboto"/>
              </a:rPr>
              <a:t>LIGHTSEQ enables up to 4.7× less communication than existing systems like Megatron-LM, achieves significant speedups (up to 2.01×) in training times, and supports training with 2-8× longer sequences on models with fewer attention heads.</a:t>
            </a:r>
            <a:endParaRPr sz="1600">
              <a:solidFill>
                <a:srgbClr val="0D0D0D"/>
              </a:solidFill>
              <a:highlight>
                <a:srgbClr val="FFFFFF"/>
              </a:highlight>
              <a:latin typeface="Roboto"/>
              <a:ea typeface="Roboto"/>
              <a:cs typeface="Roboto"/>
              <a:sym typeface="Roboto"/>
            </a:endParaRPr>
          </a:p>
          <a:p>
            <a:pPr indent="0" lvl="0" marL="0" rtl="0" algn="l">
              <a:lnSpc>
                <a:spcPct val="115000"/>
              </a:lnSpc>
              <a:spcBef>
                <a:spcPts val="2000"/>
              </a:spcBef>
              <a:spcAft>
                <a:spcPts val="2000"/>
              </a:spcAft>
              <a:buNone/>
            </a:pPr>
            <a:r>
              <a:rPr lang="en-US" sz="1600">
                <a:solidFill>
                  <a:srgbClr val="0D0D0D"/>
                </a:solidFill>
                <a:highlight>
                  <a:srgbClr val="FFFFFF"/>
                </a:highlight>
                <a:latin typeface="Roboto"/>
                <a:ea typeface="Roboto"/>
                <a:cs typeface="Roboto"/>
                <a:sym typeface="Roboto"/>
              </a:rPr>
              <a:t>The effectiveness of LIGHTSEQ is demonstrated through extensive experiments on the Llama-7B model and its variants, showcasing substantial improvements in training speed and capability to handle longer sequences compared to Megatron-LM.</a:t>
            </a:r>
            <a:endParaRPr sz="1600">
              <a:solidFill>
                <a:srgbClr val="0D0D0D"/>
              </a:solidFill>
              <a:highlight>
                <a:srgbClr val="FFFFFF"/>
              </a:highlight>
              <a:latin typeface="Roboto"/>
              <a:ea typeface="Roboto"/>
              <a:cs typeface="Roboto"/>
              <a:sym typeface="Roboto"/>
            </a:endParaRPr>
          </a:p>
        </p:txBody>
      </p:sp>
      <p:sp>
        <p:nvSpPr>
          <p:cNvPr id="407" name="Google Shape;407;p47"/>
          <p:cNvSpPr txBox="1"/>
          <p:nvPr/>
        </p:nvSpPr>
        <p:spPr>
          <a:xfrm>
            <a:off x="0" y="0"/>
            <a:ext cx="4994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Evaluation</a:t>
            </a:r>
            <a:endParaRPr sz="2400">
              <a:solidFill>
                <a:schemeClr val="dk2"/>
              </a:solidFill>
            </a:endParaRPr>
          </a:p>
        </p:txBody>
      </p:sp>
      <p:pic>
        <p:nvPicPr>
          <p:cNvPr id="408" name="Google Shape;408;p47"/>
          <p:cNvPicPr preferRelativeResize="0"/>
          <p:nvPr/>
        </p:nvPicPr>
        <p:blipFill>
          <a:blip r:embed="rId3">
            <a:alphaModFix/>
          </a:blip>
          <a:stretch>
            <a:fillRect/>
          </a:stretch>
        </p:blipFill>
        <p:spPr>
          <a:xfrm>
            <a:off x="2480527" y="2143173"/>
            <a:ext cx="7230950" cy="3763774"/>
          </a:xfrm>
          <a:prstGeom prst="rect">
            <a:avLst/>
          </a:prstGeom>
          <a:noFill/>
          <a:ln>
            <a:noFill/>
          </a:ln>
        </p:spPr>
      </p:pic>
      <p:sp>
        <p:nvSpPr>
          <p:cNvPr id="409" name="Google Shape;409;p47"/>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8"/>
          <p:cNvSpPr txBox="1"/>
          <p:nvPr>
            <p:ph type="ctrTitle"/>
          </p:nvPr>
        </p:nvSpPr>
        <p:spPr>
          <a:xfrm>
            <a:off x="76200" y="2260100"/>
            <a:ext cx="12115800" cy="864000"/>
          </a:xfrm>
          <a:prstGeom prst="rect">
            <a:avLst/>
          </a:prstGeom>
        </p:spPr>
        <p:txBody>
          <a:bodyPr anchorCtr="0" anchor="b" bIns="45700" lIns="91425" spcFirstLastPara="1" rIns="91425" wrap="square" tIns="45700">
            <a:noAutofit/>
          </a:bodyPr>
          <a:lstStyle/>
          <a:p>
            <a:pPr indent="0" lvl="0" marL="2743200" rtl="0" algn="l">
              <a:spcBef>
                <a:spcPts val="0"/>
              </a:spcBef>
              <a:spcAft>
                <a:spcPts val="0"/>
              </a:spcAft>
              <a:buNone/>
            </a:pPr>
            <a:r>
              <a:rPr lang="en-US"/>
              <a:t>Billion-scale similarity </a:t>
            </a:r>
            <a:endParaRPr/>
          </a:p>
          <a:p>
            <a:pPr indent="0" lvl="0" marL="2743200" rtl="0" algn="l">
              <a:spcBef>
                <a:spcPts val="0"/>
              </a:spcBef>
              <a:spcAft>
                <a:spcPts val="0"/>
              </a:spcAft>
              <a:buNone/>
            </a:pPr>
            <a:r>
              <a:rPr lang="en-US"/>
              <a:t>search with GPUs</a:t>
            </a:r>
            <a:endParaRPr/>
          </a:p>
        </p:txBody>
      </p:sp>
      <p:sp>
        <p:nvSpPr>
          <p:cNvPr id="415" name="Google Shape;415;p48"/>
          <p:cNvSpPr txBox="1"/>
          <p:nvPr>
            <p:ph idx="1" type="subTitle"/>
          </p:nvPr>
        </p:nvSpPr>
        <p:spPr>
          <a:xfrm>
            <a:off x="3070700" y="3731175"/>
            <a:ext cx="5608800" cy="1056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US" sz="1900">
                <a:solidFill>
                  <a:schemeClr val="dk1"/>
                </a:solidFill>
              </a:rPr>
              <a:t>Authors:</a:t>
            </a:r>
            <a:r>
              <a:rPr lang="en-US" sz="1900"/>
              <a:t> Jeff Johnson, Matthijs Douze, Hervé Jégou</a:t>
            </a:r>
            <a:endParaRPr sz="1900"/>
          </a:p>
          <a:p>
            <a:pPr indent="0" lvl="0" marL="0" rtl="0" algn="l">
              <a:spcBef>
                <a:spcPts val="1000"/>
              </a:spcBef>
              <a:spcAft>
                <a:spcPts val="0"/>
              </a:spcAft>
              <a:buNone/>
            </a:pPr>
            <a:r>
              <a:t/>
            </a:r>
            <a:endParaRPr sz="1900"/>
          </a:p>
          <a:p>
            <a:pPr indent="0" lvl="0" marL="0" rtl="0" algn="l">
              <a:spcBef>
                <a:spcPts val="1000"/>
              </a:spcBef>
              <a:spcAft>
                <a:spcPts val="0"/>
              </a:spcAft>
              <a:buNone/>
            </a:pPr>
            <a:r>
              <a:rPr b="1" lang="en-US" sz="1900">
                <a:solidFill>
                  <a:schemeClr val="dk1"/>
                </a:solidFill>
              </a:rPr>
              <a:t>Presenter:</a:t>
            </a:r>
            <a:r>
              <a:rPr lang="en-US" sz="1900">
                <a:solidFill>
                  <a:schemeClr val="dk1"/>
                </a:solidFill>
              </a:rPr>
              <a:t> Filippos Bellos, Yayuan Li</a:t>
            </a:r>
            <a:endParaRPr sz="1900">
              <a:solidFill>
                <a:schemeClr val="dk1"/>
              </a:solidFill>
            </a:endParaRPr>
          </a:p>
        </p:txBody>
      </p:sp>
      <p:sp>
        <p:nvSpPr>
          <p:cNvPr id="416" name="Google Shape;416;p48"/>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9"/>
          <p:cNvSpPr txBox="1"/>
          <p:nvPr>
            <p:ph type="ctrTitle"/>
          </p:nvPr>
        </p:nvSpPr>
        <p:spPr>
          <a:xfrm>
            <a:off x="1524000" y="3551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Problem</a:t>
            </a:r>
            <a:endParaRPr/>
          </a:p>
        </p:txBody>
      </p:sp>
      <p:sp>
        <p:nvSpPr>
          <p:cNvPr id="422" name="Google Shape;422;p49"/>
          <p:cNvSpPr txBox="1"/>
          <p:nvPr>
            <p:ph idx="1" type="subTitle"/>
          </p:nvPr>
        </p:nvSpPr>
        <p:spPr>
          <a:xfrm>
            <a:off x="1524000" y="1542009"/>
            <a:ext cx="9144000" cy="459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The paper addresses the problem of better utilizing GPUs for similarity search, which is important for specialized database systems handling complex data such as images or videos represented by high-dimensional features .</a:t>
            </a:r>
            <a:endParaRPr/>
          </a:p>
          <a:p>
            <a:pPr indent="0" lvl="0" marL="0" rtl="0" algn="l">
              <a:spcBef>
                <a:spcPts val="1000"/>
              </a:spcBef>
              <a:spcAft>
                <a:spcPts val="0"/>
              </a:spcAft>
              <a:buNone/>
            </a:pPr>
            <a:r>
              <a:rPr lang="en-US"/>
              <a:t>Prior approaches are limited by algorithms that expose less parallelism or make poor use of the memory hierarchy, resulting in suboptimal performance .</a:t>
            </a:r>
            <a:endParaRPr/>
          </a:p>
          <a:p>
            <a:pPr indent="0" lvl="0" marL="0" rtl="0" algn="l">
              <a:spcBef>
                <a:spcPts val="1000"/>
              </a:spcBef>
              <a:spcAft>
                <a:spcPts val="0"/>
              </a:spcAft>
              <a:buNone/>
            </a:pPr>
            <a:r>
              <a:t/>
            </a:r>
            <a:endParaRPr/>
          </a:p>
        </p:txBody>
      </p:sp>
      <p:sp>
        <p:nvSpPr>
          <p:cNvPr id="423" name="Google Shape;423;p49"/>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0"/>
          <p:cNvSpPr txBox="1"/>
          <p:nvPr>
            <p:ph type="ctrTitle"/>
          </p:nvPr>
        </p:nvSpPr>
        <p:spPr>
          <a:xfrm>
            <a:off x="1524000" y="3551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Contributions</a:t>
            </a:r>
            <a:endParaRPr/>
          </a:p>
        </p:txBody>
      </p:sp>
      <p:sp>
        <p:nvSpPr>
          <p:cNvPr id="429" name="Google Shape;429;p50"/>
          <p:cNvSpPr txBox="1"/>
          <p:nvPr>
            <p:ph idx="1" type="subTitle"/>
          </p:nvPr>
        </p:nvSpPr>
        <p:spPr>
          <a:xfrm>
            <a:off x="1524000" y="1542009"/>
            <a:ext cx="9144000" cy="45960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The authors propose a design for k-selection that operates at up to 55% of theoretical peak performance, enabling a faster nearest neighbor implementation compared to prior GPU state of the art</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US"/>
              <a:t>Optimized layout and computation for several nearest neighbor search methods</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US"/>
              <a:t>Multi-GPU parallelization strategies</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30" name="Google Shape;430;p50"/>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1"/>
          <p:cNvSpPr txBox="1"/>
          <p:nvPr>
            <p:ph type="ctrTitle"/>
          </p:nvPr>
        </p:nvSpPr>
        <p:spPr>
          <a:xfrm>
            <a:off x="1524000" y="6599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WarpSelect:</a:t>
            </a:r>
            <a:endParaRPr/>
          </a:p>
          <a:p>
            <a:pPr indent="0" lvl="0" marL="0" rtl="0" algn="l">
              <a:spcBef>
                <a:spcPts val="0"/>
              </a:spcBef>
              <a:spcAft>
                <a:spcPts val="0"/>
              </a:spcAft>
              <a:buClr>
                <a:schemeClr val="dk1"/>
              </a:buClr>
              <a:buSzPts val="1100"/>
              <a:buFont typeface="Arial"/>
              <a:buNone/>
            </a:pPr>
            <a:r>
              <a:rPr lang="en-US" sz="3500"/>
              <a:t>fast GPU-based k-selection algorithm</a:t>
            </a:r>
            <a:endParaRPr sz="3500"/>
          </a:p>
        </p:txBody>
      </p:sp>
      <p:sp>
        <p:nvSpPr>
          <p:cNvPr id="436" name="Google Shape;436;p51"/>
          <p:cNvSpPr txBox="1"/>
          <p:nvPr>
            <p:ph idx="1" type="subTitle"/>
          </p:nvPr>
        </p:nvSpPr>
        <p:spPr>
          <a:xfrm>
            <a:off x="1524000" y="1846800"/>
            <a:ext cx="3948000" cy="4596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It </a:t>
            </a:r>
            <a:r>
              <a:rPr b="1" lang="en-US"/>
              <a:t>operates entirely on GPU registers </a:t>
            </a:r>
            <a:r>
              <a:rPr lang="en-US"/>
              <a:t>and avoids shared memory usage or cross-warp synchronization.</a:t>
            </a:r>
            <a:endParaRPr/>
          </a:p>
          <a:p>
            <a:pPr indent="0" lvl="0" marL="0" rtl="0" algn="l">
              <a:spcBef>
                <a:spcPts val="1000"/>
              </a:spcBef>
              <a:spcAft>
                <a:spcPts val="0"/>
              </a:spcAft>
              <a:buNone/>
            </a:pPr>
            <a:r>
              <a:rPr lang="en-US"/>
              <a:t>It uses an </a:t>
            </a:r>
            <a:r>
              <a:rPr b="1" lang="en-US"/>
              <a:t>odd-sized merging network and sorting network </a:t>
            </a:r>
            <a:r>
              <a:rPr lang="en-US"/>
              <a:t>as building blocks to efficiently merge and sort elements across threads/lanes within a warp.</a:t>
            </a:r>
            <a:endParaRPr/>
          </a:p>
          <a:p>
            <a:pPr indent="0" lvl="0" marL="0" rtl="0" algn="l">
              <a:spcBef>
                <a:spcPts val="1000"/>
              </a:spcBef>
              <a:spcAft>
                <a:spcPts val="0"/>
              </a:spcAft>
              <a:buNone/>
            </a:pPr>
            <a:r>
              <a:t/>
            </a:r>
            <a:endParaRPr/>
          </a:p>
        </p:txBody>
      </p:sp>
      <p:pic>
        <p:nvPicPr>
          <p:cNvPr id="437" name="Google Shape;437;p51"/>
          <p:cNvPicPr preferRelativeResize="0"/>
          <p:nvPr/>
        </p:nvPicPr>
        <p:blipFill>
          <a:blip r:embed="rId3">
            <a:alphaModFix/>
          </a:blip>
          <a:stretch>
            <a:fillRect/>
          </a:stretch>
        </p:blipFill>
        <p:spPr>
          <a:xfrm>
            <a:off x="5472000" y="1790700"/>
            <a:ext cx="6629400" cy="2743200"/>
          </a:xfrm>
          <a:prstGeom prst="rect">
            <a:avLst/>
          </a:prstGeom>
          <a:noFill/>
          <a:ln>
            <a:noFill/>
          </a:ln>
        </p:spPr>
      </p:pic>
      <p:sp>
        <p:nvSpPr>
          <p:cNvPr id="438" name="Google Shape;438;p51"/>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2"/>
          <p:cNvSpPr txBox="1"/>
          <p:nvPr>
            <p:ph type="ctrTitle"/>
          </p:nvPr>
        </p:nvSpPr>
        <p:spPr>
          <a:xfrm>
            <a:off x="1524000" y="355108"/>
            <a:ext cx="9144000" cy="864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Results</a:t>
            </a:r>
            <a:endParaRPr/>
          </a:p>
        </p:txBody>
      </p:sp>
      <p:sp>
        <p:nvSpPr>
          <p:cNvPr id="444" name="Google Shape;444;p52"/>
          <p:cNvSpPr txBox="1"/>
          <p:nvPr>
            <p:ph idx="1" type="subTitle"/>
          </p:nvPr>
        </p:nvSpPr>
        <p:spPr>
          <a:xfrm>
            <a:off x="1524000" y="1542009"/>
            <a:ext cx="9144000" cy="45960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SzPts val="2400"/>
              <a:buChar char="●"/>
            </a:pPr>
            <a:r>
              <a:rPr lang="en-US"/>
              <a:t>They apply their approach in various similarity search scenarios, including brute-force, approximate, and compressed-domain search based on product quantization, and outperform the state of the art in all these setups </a:t>
            </a:r>
            <a:endParaRPr/>
          </a:p>
          <a:p>
            <a:pPr indent="0" lvl="0" marL="457200" rtl="0" algn="l">
              <a:spcBef>
                <a:spcPts val="1000"/>
              </a:spcBef>
              <a:spcAft>
                <a:spcPts val="0"/>
              </a:spcAft>
              <a:buNone/>
            </a:pPr>
            <a:r>
              <a:t/>
            </a:r>
            <a:endParaRPr/>
          </a:p>
          <a:p>
            <a:pPr indent="-381000" lvl="0" marL="457200" rtl="0" algn="l">
              <a:spcBef>
                <a:spcPts val="1000"/>
              </a:spcBef>
              <a:spcAft>
                <a:spcPts val="0"/>
              </a:spcAft>
              <a:buSzPts val="2400"/>
              <a:buChar char="●"/>
            </a:pPr>
            <a:r>
              <a:rPr lang="en-US"/>
              <a:t>The paper presents extensive experimental results showing large performance gains over prior GPU implementations for similarity search tasks, including being able to construct a k-NN graph on 95 million images </a:t>
            </a:r>
            <a:r>
              <a:rPr lang="en-US"/>
              <a:t>and a graph connecting 1 billion vectors, in significantly reduced time</a:t>
            </a:r>
            <a:r>
              <a:rPr lang="en-US"/>
              <a:t>. Their approach has been open-sourced.</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45" name="Google Shape;445;p52"/>
          <p:cNvSpPr txBox="1"/>
          <p:nvPr>
            <p:ph idx="12" type="sldNum"/>
          </p:nvPr>
        </p:nvSpPr>
        <p:spPr>
          <a:xfrm>
            <a:off x="11409045" y="6333134"/>
            <a:ext cx="731700" cy="525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0"/>
          <p:cNvSpPr txBox="1"/>
          <p:nvPr/>
        </p:nvSpPr>
        <p:spPr>
          <a:xfrm>
            <a:off x="0" y="538800"/>
            <a:ext cx="6455700" cy="523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800" u="sng">
                <a:solidFill>
                  <a:srgbClr val="0D0D0D"/>
                </a:solidFill>
                <a:highlight>
                  <a:srgbClr val="FFFFFF"/>
                </a:highlight>
                <a:latin typeface="Roboto"/>
                <a:ea typeface="Roboto"/>
                <a:cs typeface="Roboto"/>
                <a:sym typeface="Roboto"/>
              </a:rPr>
              <a:t>Step2: Greedy Search for Neighbors</a:t>
            </a:r>
            <a:endParaRPr sz="1800" u="sng">
              <a:solidFill>
                <a:srgbClr val="0D0D0D"/>
              </a:solidFill>
              <a:highlight>
                <a:srgbClr val="FFFFFF"/>
              </a:highlight>
              <a:latin typeface="Roboto"/>
              <a:ea typeface="Roboto"/>
              <a:cs typeface="Roboto"/>
              <a:sym typeface="Roboto"/>
            </a:endParaRPr>
          </a:p>
        </p:txBody>
      </p:sp>
      <p:sp>
        <p:nvSpPr>
          <p:cNvPr id="64" name="Google Shape;64;p10"/>
          <p:cNvSpPr txBox="1"/>
          <p:nvPr/>
        </p:nvSpPr>
        <p:spPr>
          <a:xfrm>
            <a:off x="0" y="0"/>
            <a:ext cx="119682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solidFill>
                  <a:schemeClr val="dk1"/>
                </a:solidFill>
                <a:highlight>
                  <a:schemeClr val="lt1"/>
                </a:highlight>
              </a:rPr>
              <a:t>Method – Hierarchical Navigable Small World graphs (HNSW)</a:t>
            </a:r>
            <a:endParaRPr b="1" sz="1900">
              <a:solidFill>
                <a:schemeClr val="dk1"/>
              </a:solidFill>
              <a:highlight>
                <a:schemeClr val="lt1"/>
              </a:highlight>
            </a:endParaRPr>
          </a:p>
        </p:txBody>
      </p:sp>
      <p:sp>
        <p:nvSpPr>
          <p:cNvPr id="65" name="Google Shape;65;p10"/>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pic>
        <p:nvPicPr>
          <p:cNvPr id="66" name="Google Shape;66;p10"/>
          <p:cNvPicPr preferRelativeResize="0"/>
          <p:nvPr/>
        </p:nvPicPr>
        <p:blipFill>
          <a:blip r:embed="rId3">
            <a:alphaModFix/>
          </a:blip>
          <a:stretch>
            <a:fillRect/>
          </a:stretch>
        </p:blipFill>
        <p:spPr>
          <a:xfrm>
            <a:off x="6595638" y="1076313"/>
            <a:ext cx="4646774" cy="4705375"/>
          </a:xfrm>
          <a:prstGeom prst="rect">
            <a:avLst/>
          </a:prstGeom>
          <a:noFill/>
          <a:ln>
            <a:noFill/>
          </a:ln>
        </p:spPr>
      </p:pic>
      <p:pic>
        <p:nvPicPr>
          <p:cNvPr id="67" name="Google Shape;67;p10"/>
          <p:cNvPicPr preferRelativeResize="0"/>
          <p:nvPr/>
        </p:nvPicPr>
        <p:blipFill>
          <a:blip r:embed="rId4">
            <a:alphaModFix/>
          </a:blip>
          <a:stretch>
            <a:fillRect/>
          </a:stretch>
        </p:blipFill>
        <p:spPr>
          <a:xfrm>
            <a:off x="821000" y="1135687"/>
            <a:ext cx="4413093" cy="4586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nvSpPr>
        <p:spPr>
          <a:xfrm>
            <a:off x="0" y="538800"/>
            <a:ext cx="6908100" cy="523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800" u="sng">
                <a:solidFill>
                  <a:srgbClr val="0D0D0D"/>
                </a:solidFill>
                <a:highlight>
                  <a:srgbClr val="FFFFFF"/>
                </a:highlight>
                <a:latin typeface="Roboto"/>
                <a:ea typeface="Roboto"/>
                <a:cs typeface="Roboto"/>
                <a:sym typeface="Roboto"/>
              </a:rPr>
              <a:t>Step3: </a:t>
            </a:r>
            <a:r>
              <a:rPr lang="en-US" sz="1800" u="sng">
                <a:solidFill>
                  <a:srgbClr val="0D0D0D"/>
                </a:solidFill>
                <a:highlight>
                  <a:srgbClr val="FFFFFF"/>
                </a:highlight>
                <a:latin typeface="Roboto"/>
                <a:ea typeface="Roboto"/>
                <a:cs typeface="Roboto"/>
                <a:sym typeface="Roboto"/>
              </a:rPr>
              <a:t>Neighbor Selection – Layered Insertion and Connectivity</a:t>
            </a:r>
            <a:endParaRPr sz="1800" u="sng">
              <a:solidFill>
                <a:srgbClr val="0D0D0D"/>
              </a:solidFill>
              <a:highlight>
                <a:srgbClr val="FFFFFF"/>
              </a:highlight>
              <a:latin typeface="Roboto"/>
              <a:ea typeface="Roboto"/>
              <a:cs typeface="Roboto"/>
              <a:sym typeface="Roboto"/>
            </a:endParaRPr>
          </a:p>
        </p:txBody>
      </p:sp>
      <p:sp>
        <p:nvSpPr>
          <p:cNvPr id="73" name="Google Shape;73;p11"/>
          <p:cNvSpPr txBox="1"/>
          <p:nvPr/>
        </p:nvSpPr>
        <p:spPr>
          <a:xfrm>
            <a:off x="0" y="0"/>
            <a:ext cx="119682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solidFill>
                  <a:schemeClr val="dk1"/>
                </a:solidFill>
                <a:highlight>
                  <a:schemeClr val="lt1"/>
                </a:highlight>
              </a:rPr>
              <a:t>Method – Hierarchical Navigable Small World graphs (HNSW)</a:t>
            </a:r>
            <a:endParaRPr b="1" sz="1900">
              <a:solidFill>
                <a:schemeClr val="dk1"/>
              </a:solidFill>
              <a:highlight>
                <a:schemeClr val="lt1"/>
              </a:highlight>
            </a:endParaRPr>
          </a:p>
        </p:txBody>
      </p:sp>
      <p:sp>
        <p:nvSpPr>
          <p:cNvPr id="74" name="Google Shape;74;p11"/>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pic>
        <p:nvPicPr>
          <p:cNvPr id="75" name="Google Shape;75;p11"/>
          <p:cNvPicPr preferRelativeResize="0"/>
          <p:nvPr/>
        </p:nvPicPr>
        <p:blipFill>
          <a:blip r:embed="rId3">
            <a:alphaModFix/>
          </a:blip>
          <a:stretch>
            <a:fillRect/>
          </a:stretch>
        </p:blipFill>
        <p:spPr>
          <a:xfrm>
            <a:off x="481050" y="4800514"/>
            <a:ext cx="4700548" cy="1291475"/>
          </a:xfrm>
          <a:prstGeom prst="rect">
            <a:avLst/>
          </a:prstGeom>
          <a:noFill/>
          <a:ln>
            <a:noFill/>
          </a:ln>
        </p:spPr>
      </p:pic>
      <p:pic>
        <p:nvPicPr>
          <p:cNvPr id="76" name="Google Shape;76;p11"/>
          <p:cNvPicPr preferRelativeResize="0"/>
          <p:nvPr/>
        </p:nvPicPr>
        <p:blipFill>
          <a:blip r:embed="rId4">
            <a:alphaModFix/>
          </a:blip>
          <a:stretch>
            <a:fillRect/>
          </a:stretch>
        </p:blipFill>
        <p:spPr>
          <a:xfrm>
            <a:off x="6598548" y="683400"/>
            <a:ext cx="4774700" cy="5491199"/>
          </a:xfrm>
          <a:prstGeom prst="rect">
            <a:avLst/>
          </a:prstGeom>
          <a:noFill/>
          <a:ln>
            <a:noFill/>
          </a:ln>
        </p:spPr>
      </p:pic>
      <p:pic>
        <p:nvPicPr>
          <p:cNvPr id="77" name="Google Shape;77;p11"/>
          <p:cNvPicPr preferRelativeResize="0"/>
          <p:nvPr/>
        </p:nvPicPr>
        <p:blipFill>
          <a:blip r:embed="rId5">
            <a:alphaModFix/>
          </a:blip>
          <a:stretch>
            <a:fillRect/>
          </a:stretch>
        </p:blipFill>
        <p:spPr>
          <a:xfrm>
            <a:off x="1265401" y="1312912"/>
            <a:ext cx="3131849" cy="3236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2"/>
          <p:cNvSpPr txBox="1"/>
          <p:nvPr/>
        </p:nvSpPr>
        <p:spPr>
          <a:xfrm>
            <a:off x="0" y="538800"/>
            <a:ext cx="6455700" cy="523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800" u="sng">
                <a:solidFill>
                  <a:srgbClr val="0D0D0D"/>
                </a:solidFill>
                <a:highlight>
                  <a:srgbClr val="FFFFFF"/>
                </a:highlight>
                <a:latin typeface="Roboto"/>
                <a:ea typeface="Roboto"/>
                <a:cs typeface="Roboto"/>
                <a:sym typeface="Roboto"/>
              </a:rPr>
              <a:t>K-NN Search</a:t>
            </a:r>
            <a:endParaRPr sz="1800" u="sng">
              <a:solidFill>
                <a:srgbClr val="0D0D0D"/>
              </a:solidFill>
              <a:highlight>
                <a:srgbClr val="FFFFFF"/>
              </a:highlight>
              <a:latin typeface="Roboto"/>
              <a:ea typeface="Roboto"/>
              <a:cs typeface="Roboto"/>
              <a:sym typeface="Roboto"/>
            </a:endParaRPr>
          </a:p>
        </p:txBody>
      </p:sp>
      <p:sp>
        <p:nvSpPr>
          <p:cNvPr id="83" name="Google Shape;83;p12"/>
          <p:cNvSpPr txBox="1"/>
          <p:nvPr/>
        </p:nvSpPr>
        <p:spPr>
          <a:xfrm>
            <a:off x="0" y="0"/>
            <a:ext cx="119682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solidFill>
                  <a:schemeClr val="dk1"/>
                </a:solidFill>
                <a:highlight>
                  <a:schemeClr val="lt1"/>
                </a:highlight>
              </a:rPr>
              <a:t>Method – Hierarchical Navigable Small World graphs (HNSW)</a:t>
            </a:r>
            <a:endParaRPr b="1" sz="1900">
              <a:solidFill>
                <a:schemeClr val="dk1"/>
              </a:solidFill>
              <a:highlight>
                <a:schemeClr val="lt1"/>
              </a:highlight>
            </a:endParaRPr>
          </a:p>
        </p:txBody>
      </p:sp>
      <p:sp>
        <p:nvSpPr>
          <p:cNvPr id="84" name="Google Shape;84;p12"/>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pic>
        <p:nvPicPr>
          <p:cNvPr id="85" name="Google Shape;85;p12"/>
          <p:cNvPicPr preferRelativeResize="0"/>
          <p:nvPr/>
        </p:nvPicPr>
        <p:blipFill>
          <a:blip r:embed="rId3">
            <a:alphaModFix/>
          </a:blip>
          <a:stretch>
            <a:fillRect/>
          </a:stretch>
        </p:blipFill>
        <p:spPr>
          <a:xfrm>
            <a:off x="988136" y="1543687"/>
            <a:ext cx="6075261" cy="3603969"/>
          </a:xfrm>
          <a:prstGeom prst="rect">
            <a:avLst/>
          </a:prstGeom>
          <a:noFill/>
          <a:ln>
            <a:noFill/>
          </a:ln>
        </p:spPr>
      </p:pic>
      <p:pic>
        <p:nvPicPr>
          <p:cNvPr id="86" name="Google Shape;86;p12"/>
          <p:cNvPicPr preferRelativeResize="0"/>
          <p:nvPr/>
        </p:nvPicPr>
        <p:blipFill>
          <a:blip r:embed="rId4">
            <a:alphaModFix/>
          </a:blip>
          <a:stretch>
            <a:fillRect/>
          </a:stretch>
        </p:blipFill>
        <p:spPr>
          <a:xfrm>
            <a:off x="7376500" y="1271149"/>
            <a:ext cx="4413093" cy="45866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3"/>
          <p:cNvSpPr txBox="1"/>
          <p:nvPr/>
        </p:nvSpPr>
        <p:spPr>
          <a:xfrm>
            <a:off x="0" y="615600"/>
            <a:ext cx="12192000" cy="492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2000"/>
              </a:spcBef>
              <a:spcAft>
                <a:spcPts val="2000"/>
              </a:spcAft>
              <a:buNone/>
            </a:pPr>
            <a:r>
              <a:t/>
            </a:r>
            <a:endParaRPr sz="1600">
              <a:solidFill>
                <a:srgbClr val="0D0D0D"/>
              </a:solidFill>
              <a:highlight>
                <a:srgbClr val="FFFFFF"/>
              </a:highlight>
              <a:latin typeface="Roboto"/>
              <a:ea typeface="Roboto"/>
              <a:cs typeface="Roboto"/>
              <a:sym typeface="Roboto"/>
            </a:endParaRPr>
          </a:p>
        </p:txBody>
      </p:sp>
      <p:sp>
        <p:nvSpPr>
          <p:cNvPr id="92" name="Google Shape;92;p13"/>
          <p:cNvSpPr txBox="1"/>
          <p:nvPr/>
        </p:nvSpPr>
        <p:spPr>
          <a:xfrm>
            <a:off x="0" y="0"/>
            <a:ext cx="12192000" cy="1410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2400">
                <a:solidFill>
                  <a:schemeClr val="dk1"/>
                </a:solidFill>
              </a:rPr>
              <a:t>Influence of the construction parameters</a:t>
            </a:r>
            <a:endParaRPr sz="2400">
              <a:solidFill>
                <a:schemeClr val="dk1"/>
              </a:solidFill>
            </a:endParaRPr>
          </a:p>
          <a:p>
            <a:pPr indent="0" lvl="0" marL="0" rtl="0" algn="l">
              <a:spcBef>
                <a:spcPts val="0"/>
              </a:spcBef>
              <a:spcAft>
                <a:spcPts val="0"/>
              </a:spcAft>
              <a:buNone/>
            </a:pPr>
            <a:r>
              <a:rPr lang="en-US" sz="1600">
                <a:solidFill>
                  <a:srgbClr val="0D0D0D"/>
                </a:solidFill>
                <a:highlight>
                  <a:srgbClr val="FFFFFF"/>
                </a:highlight>
                <a:latin typeface="Roboto"/>
                <a:ea typeface="Roboto"/>
                <a:cs typeface="Roboto"/>
                <a:sym typeface="Roboto"/>
              </a:rPr>
              <a:t>The optimal tuning of HNSW's </a:t>
            </a:r>
            <a:r>
              <a:rPr b="1" lang="en-US" sz="1600">
                <a:solidFill>
                  <a:srgbClr val="0D0D0D"/>
                </a:solidFill>
                <a:highlight>
                  <a:srgbClr val="FFFFFF"/>
                </a:highlight>
                <a:latin typeface="Roboto"/>
                <a:ea typeface="Roboto"/>
                <a:cs typeface="Roboto"/>
                <a:sym typeface="Roboto"/>
              </a:rPr>
              <a:t>construction parameters</a:t>
            </a:r>
            <a:r>
              <a:rPr lang="en-US" sz="1600">
                <a:solidFill>
                  <a:srgbClr val="0D0D0D"/>
                </a:solidFill>
                <a:highlight>
                  <a:srgbClr val="FFFFFF"/>
                </a:highlight>
                <a:latin typeface="Roboto"/>
                <a:ea typeface="Roboto"/>
                <a:cs typeface="Roboto"/>
                <a:sym typeface="Roboto"/>
              </a:rPr>
              <a:t>, (m_L and M_max)</a:t>
            </a:r>
            <a:r>
              <a:rPr lang="en-US" sz="100">
                <a:solidFill>
                  <a:srgbClr val="0D0D0D"/>
                </a:solidFill>
                <a:highlight>
                  <a:srgbClr val="FFFFFF"/>
                </a:highlight>
                <a:latin typeface="Times New Roman"/>
                <a:ea typeface="Times New Roman"/>
                <a:cs typeface="Times New Roman"/>
                <a:sym typeface="Times New Roman"/>
              </a:rPr>
              <a:t>​</a:t>
            </a:r>
            <a:r>
              <a:rPr lang="en-US" sz="1600">
                <a:solidFill>
                  <a:srgbClr val="0D0D0D"/>
                </a:solidFill>
                <a:highlight>
                  <a:srgbClr val="FFFFFF"/>
                </a:highlight>
                <a:latin typeface="Roboto"/>
                <a:ea typeface="Roboto"/>
                <a:cs typeface="Roboto"/>
                <a:sym typeface="Roboto"/>
              </a:rPr>
              <a:t>, is essential for </a:t>
            </a:r>
            <a:r>
              <a:rPr b="1" lang="en-US" sz="1600">
                <a:solidFill>
                  <a:srgbClr val="0D0D0D"/>
                </a:solidFill>
                <a:highlight>
                  <a:srgbClr val="FFFFFF"/>
                </a:highlight>
                <a:latin typeface="Roboto"/>
                <a:ea typeface="Roboto"/>
                <a:cs typeface="Roboto"/>
                <a:sym typeface="Roboto"/>
              </a:rPr>
              <a:t>balancing search efficiency, recall quality, and memory usage</a:t>
            </a:r>
            <a:r>
              <a:rPr lang="en-US" sz="1600">
                <a:solidFill>
                  <a:srgbClr val="0D0D0D"/>
                </a:solidFill>
                <a:highlight>
                  <a:srgbClr val="FFFFFF"/>
                </a:highlight>
                <a:latin typeface="Roboto"/>
                <a:ea typeface="Roboto"/>
                <a:cs typeface="Roboto"/>
                <a:sym typeface="Roboto"/>
              </a:rPr>
              <a:t> across diverse data scenarios, highlighting the algorithm's </a:t>
            </a:r>
            <a:r>
              <a:rPr b="1" lang="en-US" sz="1600">
                <a:solidFill>
                  <a:srgbClr val="0D0D0D"/>
                </a:solidFill>
                <a:highlight>
                  <a:srgbClr val="FFFFFF"/>
                </a:highlight>
                <a:latin typeface="Roboto"/>
                <a:ea typeface="Roboto"/>
                <a:cs typeface="Roboto"/>
                <a:sym typeface="Roboto"/>
              </a:rPr>
              <a:t>adaptability and performance</a:t>
            </a:r>
            <a:r>
              <a:rPr lang="en-US" sz="1600">
                <a:solidFill>
                  <a:srgbClr val="0D0D0D"/>
                </a:solidFill>
                <a:highlight>
                  <a:srgbClr val="FFFFFF"/>
                </a:highlight>
                <a:latin typeface="Roboto"/>
                <a:ea typeface="Roboto"/>
                <a:cs typeface="Roboto"/>
                <a:sym typeface="Roboto"/>
              </a:rPr>
              <a:t> excellence in nearest neighbor searches.</a:t>
            </a:r>
            <a:endParaRPr sz="1600">
              <a:solidFill>
                <a:srgbClr val="0D0D0D"/>
              </a:solidFill>
              <a:highlight>
                <a:srgbClr val="FFFFFF"/>
              </a:highlight>
              <a:latin typeface="Roboto"/>
              <a:ea typeface="Roboto"/>
              <a:cs typeface="Roboto"/>
              <a:sym typeface="Roboto"/>
            </a:endParaRPr>
          </a:p>
        </p:txBody>
      </p:sp>
      <p:sp>
        <p:nvSpPr>
          <p:cNvPr id="93" name="Google Shape;93;p13"/>
          <p:cNvSpPr txBox="1"/>
          <p:nvPr/>
        </p:nvSpPr>
        <p:spPr>
          <a:xfrm>
            <a:off x="464350" y="5412025"/>
            <a:ext cx="11944500" cy="6756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200">
                <a:solidFill>
                  <a:srgbClr val="0D0D0D"/>
                </a:solidFill>
                <a:highlight>
                  <a:srgbClr val="FFFFFF"/>
                </a:highlight>
                <a:latin typeface="Roboto"/>
                <a:ea typeface="Roboto"/>
                <a:cs typeface="Roboto"/>
                <a:sym typeface="Roboto"/>
              </a:rPr>
              <a:t>1. mL=</a:t>
            </a:r>
            <a:r>
              <a:rPr lang="en-US" sz="1450">
                <a:solidFill>
                  <a:srgbClr val="0D0D0D"/>
                </a:solidFill>
                <a:highlight>
                  <a:srgbClr val="FFFFFF"/>
                </a:highlight>
                <a:latin typeface="Times New Roman"/>
                <a:ea typeface="Times New Roman"/>
                <a:cs typeface="Times New Roman"/>
                <a:sym typeface="Times New Roman"/>
              </a:rPr>
              <a:t>1/ln(</a:t>
            </a:r>
            <a:r>
              <a:rPr i="1" lang="en-US" sz="1450">
                <a:solidFill>
                  <a:srgbClr val="0D0D0D"/>
                </a:solidFill>
                <a:highlight>
                  <a:srgbClr val="FFFFFF"/>
                </a:highlight>
                <a:latin typeface="Times New Roman"/>
                <a:ea typeface="Times New Roman"/>
                <a:cs typeface="Times New Roman"/>
                <a:sym typeface="Times New Roman"/>
              </a:rPr>
              <a:t>M</a:t>
            </a:r>
            <a:r>
              <a:rPr lang="en-US" sz="1450">
                <a:solidFill>
                  <a:srgbClr val="0D0D0D"/>
                </a:solidFill>
                <a:highlight>
                  <a:srgbClr val="FFFFFF"/>
                </a:highlight>
                <a:latin typeface="Times New Roman"/>
                <a:ea typeface="Times New Roman"/>
                <a:cs typeface="Times New Roman"/>
                <a:sym typeface="Times New Roman"/>
              </a:rPr>
              <a:t>)</a:t>
            </a:r>
            <a:r>
              <a:rPr lang="en-US" sz="1200">
                <a:solidFill>
                  <a:srgbClr val="0D0D0D"/>
                </a:solidFill>
                <a:highlight>
                  <a:srgbClr val="FFFFFF"/>
                </a:highlight>
                <a:latin typeface="Roboto"/>
                <a:ea typeface="Roboto"/>
                <a:cs typeface="Roboto"/>
                <a:sym typeface="Roboto"/>
              </a:rPr>
              <a:t> is an optimal choice</a:t>
            </a:r>
            <a:endParaRPr sz="1200">
              <a:solidFill>
                <a:srgbClr val="0D0D0D"/>
              </a:solidFill>
              <a:highlight>
                <a:srgbClr val="FFFFFF"/>
              </a:highlight>
              <a:latin typeface="Roboto"/>
              <a:ea typeface="Roboto"/>
              <a:cs typeface="Roboto"/>
              <a:sym typeface="Roboto"/>
            </a:endParaRPr>
          </a:p>
          <a:p>
            <a:pPr indent="0" lvl="0" marL="0" rtl="0" algn="l">
              <a:lnSpc>
                <a:spcPct val="120000"/>
              </a:lnSpc>
              <a:spcBef>
                <a:spcPts val="0"/>
              </a:spcBef>
              <a:spcAft>
                <a:spcPts val="0"/>
              </a:spcAft>
              <a:buNone/>
            </a:pPr>
            <a:r>
              <a:rPr lang="en-US" sz="1200">
                <a:solidFill>
                  <a:srgbClr val="0D0D0D"/>
                </a:solidFill>
                <a:highlight>
                  <a:srgbClr val="FFFFFF"/>
                </a:highlight>
                <a:latin typeface="Roboto"/>
                <a:ea typeface="Roboto"/>
                <a:cs typeface="Roboto"/>
                <a:sym typeface="Roboto"/>
              </a:rPr>
              <a:t>2. the benefit of increasing</a:t>
            </a:r>
            <a:r>
              <a:rPr lang="en-US" sz="1450">
                <a:solidFill>
                  <a:srgbClr val="0D0D0D"/>
                </a:solidFill>
                <a:highlight>
                  <a:srgbClr val="FFFFFF"/>
                </a:highlight>
                <a:latin typeface="Times New Roman"/>
                <a:ea typeface="Times New Roman"/>
                <a:cs typeface="Times New Roman"/>
                <a:sym typeface="Times New Roman"/>
              </a:rPr>
              <a:t> </a:t>
            </a:r>
            <a:r>
              <a:rPr i="1" lang="en-US" sz="1450">
                <a:solidFill>
                  <a:srgbClr val="0D0D0D"/>
                </a:solidFill>
                <a:highlight>
                  <a:srgbClr val="FFFFFF"/>
                </a:highlight>
                <a:latin typeface="Times New Roman"/>
                <a:ea typeface="Times New Roman"/>
                <a:cs typeface="Times New Roman"/>
                <a:sym typeface="Times New Roman"/>
              </a:rPr>
              <a:t>m</a:t>
            </a:r>
            <a:r>
              <a:rPr i="1" lang="en-US" sz="1000">
                <a:solidFill>
                  <a:srgbClr val="0D0D0D"/>
                </a:solidFill>
                <a:highlight>
                  <a:srgbClr val="FFFFFF"/>
                </a:highlight>
                <a:latin typeface="Times New Roman"/>
                <a:ea typeface="Times New Roman"/>
                <a:cs typeface="Times New Roman"/>
                <a:sym typeface="Times New Roman"/>
              </a:rPr>
              <a:t>L </a:t>
            </a:r>
            <a:r>
              <a:rPr lang="en-US" sz="1200">
                <a:solidFill>
                  <a:srgbClr val="0D0D0D"/>
                </a:solidFill>
                <a:highlight>
                  <a:srgbClr val="FFFFFF"/>
                </a:highlight>
                <a:latin typeface="Roboto"/>
                <a:ea typeface="Roboto"/>
                <a:cs typeface="Roboto"/>
                <a:sym typeface="Roboto"/>
              </a:rPr>
              <a:t>from zero varies with data dimensionality. </a:t>
            </a:r>
            <a:endParaRPr/>
          </a:p>
        </p:txBody>
      </p:sp>
      <p:grpSp>
        <p:nvGrpSpPr>
          <p:cNvPr id="94" name="Google Shape;94;p13"/>
          <p:cNvGrpSpPr/>
          <p:nvPr/>
        </p:nvGrpSpPr>
        <p:grpSpPr>
          <a:xfrm>
            <a:off x="2298149" y="1445957"/>
            <a:ext cx="7741197" cy="3966078"/>
            <a:chOff x="1504550" y="1241283"/>
            <a:chExt cx="9182914" cy="5905417"/>
          </a:xfrm>
        </p:grpSpPr>
        <p:pic>
          <p:nvPicPr>
            <p:cNvPr id="95" name="Google Shape;95;p13"/>
            <p:cNvPicPr preferRelativeResize="0"/>
            <p:nvPr/>
          </p:nvPicPr>
          <p:blipFill>
            <a:blip r:embed="rId3">
              <a:alphaModFix/>
            </a:blip>
            <a:stretch>
              <a:fillRect/>
            </a:stretch>
          </p:blipFill>
          <p:spPr>
            <a:xfrm>
              <a:off x="1504550" y="1241283"/>
              <a:ext cx="9182899" cy="2457133"/>
            </a:xfrm>
            <a:prstGeom prst="rect">
              <a:avLst/>
            </a:prstGeom>
            <a:noFill/>
            <a:ln>
              <a:noFill/>
            </a:ln>
          </p:spPr>
        </p:pic>
        <p:pic>
          <p:nvPicPr>
            <p:cNvPr id="96" name="Google Shape;96;p13"/>
            <p:cNvPicPr preferRelativeResize="0"/>
            <p:nvPr/>
          </p:nvPicPr>
          <p:blipFill>
            <a:blip r:embed="rId4">
              <a:alphaModFix/>
            </a:blip>
            <a:stretch>
              <a:fillRect/>
            </a:stretch>
          </p:blipFill>
          <p:spPr>
            <a:xfrm>
              <a:off x="1504565" y="4093502"/>
              <a:ext cx="9182899" cy="2506465"/>
            </a:xfrm>
            <a:prstGeom prst="rect">
              <a:avLst/>
            </a:prstGeom>
            <a:noFill/>
            <a:ln>
              <a:noFill/>
            </a:ln>
          </p:spPr>
        </p:pic>
        <p:sp>
          <p:nvSpPr>
            <p:cNvPr id="97" name="Google Shape;97;p13"/>
            <p:cNvSpPr txBox="1"/>
            <p:nvPr/>
          </p:nvSpPr>
          <p:spPr>
            <a:xfrm>
              <a:off x="2585900" y="35911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3</a:t>
              </a:r>
              <a:endParaRPr b="1" sz="1200">
                <a:solidFill>
                  <a:schemeClr val="dk2"/>
                </a:solidFill>
              </a:endParaRPr>
            </a:p>
          </p:txBody>
        </p:sp>
        <p:sp>
          <p:nvSpPr>
            <p:cNvPr id="98" name="Google Shape;98;p13"/>
            <p:cNvSpPr txBox="1"/>
            <p:nvPr/>
          </p:nvSpPr>
          <p:spPr>
            <a:xfrm>
              <a:off x="5728133" y="35911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4</a:t>
              </a:r>
              <a:endParaRPr b="1" sz="1200">
                <a:solidFill>
                  <a:schemeClr val="dk2"/>
                </a:solidFill>
              </a:endParaRPr>
            </a:p>
          </p:txBody>
        </p:sp>
        <p:sp>
          <p:nvSpPr>
            <p:cNvPr id="99" name="Google Shape;99;p13"/>
            <p:cNvSpPr txBox="1"/>
            <p:nvPr/>
          </p:nvSpPr>
          <p:spPr>
            <a:xfrm>
              <a:off x="8870367" y="36984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5</a:t>
              </a:r>
              <a:endParaRPr b="1" sz="1200">
                <a:solidFill>
                  <a:schemeClr val="dk2"/>
                </a:solidFill>
              </a:endParaRPr>
            </a:p>
          </p:txBody>
        </p:sp>
        <p:sp>
          <p:nvSpPr>
            <p:cNvPr id="100" name="Google Shape;100;p13"/>
            <p:cNvSpPr txBox="1"/>
            <p:nvPr/>
          </p:nvSpPr>
          <p:spPr>
            <a:xfrm>
              <a:off x="2585900" y="65050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6</a:t>
              </a:r>
              <a:endParaRPr b="1" sz="1200">
                <a:solidFill>
                  <a:schemeClr val="dk2"/>
                </a:solidFill>
              </a:endParaRPr>
            </a:p>
          </p:txBody>
        </p:sp>
        <p:sp>
          <p:nvSpPr>
            <p:cNvPr id="101" name="Google Shape;101;p13"/>
            <p:cNvSpPr txBox="1"/>
            <p:nvPr/>
          </p:nvSpPr>
          <p:spPr>
            <a:xfrm>
              <a:off x="5815433" y="65050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7</a:t>
              </a:r>
              <a:endParaRPr b="1" sz="1200">
                <a:solidFill>
                  <a:schemeClr val="dk2"/>
                </a:solidFill>
              </a:endParaRPr>
            </a:p>
          </p:txBody>
        </p:sp>
        <p:sp>
          <p:nvSpPr>
            <p:cNvPr id="102" name="Google Shape;102;p13"/>
            <p:cNvSpPr txBox="1"/>
            <p:nvPr/>
          </p:nvSpPr>
          <p:spPr>
            <a:xfrm>
              <a:off x="8745667" y="65050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8</a:t>
              </a:r>
              <a:endParaRPr b="1" sz="1200">
                <a:solidFill>
                  <a:schemeClr val="dk2"/>
                </a:solidFill>
              </a:endParaRPr>
            </a:p>
          </p:txBody>
        </p:sp>
      </p:grpSp>
      <p:sp>
        <p:nvSpPr>
          <p:cNvPr id="103" name="Google Shape;103;p13"/>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4"/>
          <p:cNvSpPr txBox="1"/>
          <p:nvPr/>
        </p:nvSpPr>
        <p:spPr>
          <a:xfrm>
            <a:off x="0" y="615600"/>
            <a:ext cx="12192000" cy="492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2000"/>
              </a:spcBef>
              <a:spcAft>
                <a:spcPts val="2000"/>
              </a:spcAft>
              <a:buNone/>
            </a:pPr>
            <a:r>
              <a:t/>
            </a:r>
            <a:endParaRPr sz="1600">
              <a:solidFill>
                <a:srgbClr val="0D0D0D"/>
              </a:solidFill>
              <a:highlight>
                <a:srgbClr val="FFFFFF"/>
              </a:highlight>
              <a:latin typeface="Roboto"/>
              <a:ea typeface="Roboto"/>
              <a:cs typeface="Roboto"/>
              <a:sym typeface="Roboto"/>
            </a:endParaRPr>
          </a:p>
        </p:txBody>
      </p:sp>
      <p:sp>
        <p:nvSpPr>
          <p:cNvPr id="109" name="Google Shape;109;p14"/>
          <p:cNvSpPr txBox="1"/>
          <p:nvPr/>
        </p:nvSpPr>
        <p:spPr>
          <a:xfrm>
            <a:off x="0" y="0"/>
            <a:ext cx="12192000" cy="14100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2400">
                <a:solidFill>
                  <a:schemeClr val="dk1"/>
                </a:solidFill>
              </a:rPr>
              <a:t>Influence of the construction parameters</a:t>
            </a:r>
            <a:endParaRPr sz="2400">
              <a:solidFill>
                <a:schemeClr val="dk1"/>
              </a:solidFill>
            </a:endParaRPr>
          </a:p>
          <a:p>
            <a:pPr indent="0" lvl="0" marL="0" rtl="0" algn="l">
              <a:spcBef>
                <a:spcPts val="0"/>
              </a:spcBef>
              <a:spcAft>
                <a:spcPts val="0"/>
              </a:spcAft>
              <a:buNone/>
            </a:pPr>
            <a:r>
              <a:rPr lang="en-US" sz="1600">
                <a:solidFill>
                  <a:srgbClr val="0D0D0D"/>
                </a:solidFill>
                <a:highlight>
                  <a:srgbClr val="FFFFFF"/>
                </a:highlight>
                <a:latin typeface="Roboto"/>
                <a:ea typeface="Roboto"/>
                <a:cs typeface="Roboto"/>
                <a:sym typeface="Roboto"/>
              </a:rPr>
              <a:t>The optimal tuning of HNSW's </a:t>
            </a:r>
            <a:r>
              <a:rPr b="1" lang="en-US" sz="1600">
                <a:solidFill>
                  <a:srgbClr val="0D0D0D"/>
                </a:solidFill>
                <a:highlight>
                  <a:srgbClr val="FFFFFF"/>
                </a:highlight>
                <a:latin typeface="Roboto"/>
                <a:ea typeface="Roboto"/>
                <a:cs typeface="Roboto"/>
                <a:sym typeface="Roboto"/>
              </a:rPr>
              <a:t>construction parameters</a:t>
            </a:r>
            <a:r>
              <a:rPr lang="en-US" sz="1600">
                <a:solidFill>
                  <a:srgbClr val="0D0D0D"/>
                </a:solidFill>
                <a:highlight>
                  <a:srgbClr val="FFFFFF"/>
                </a:highlight>
                <a:latin typeface="Roboto"/>
                <a:ea typeface="Roboto"/>
                <a:cs typeface="Roboto"/>
                <a:sym typeface="Roboto"/>
              </a:rPr>
              <a:t>, (m_L and M_max)</a:t>
            </a:r>
            <a:r>
              <a:rPr lang="en-US" sz="100">
                <a:solidFill>
                  <a:srgbClr val="0D0D0D"/>
                </a:solidFill>
                <a:highlight>
                  <a:srgbClr val="FFFFFF"/>
                </a:highlight>
                <a:latin typeface="Times New Roman"/>
                <a:ea typeface="Times New Roman"/>
                <a:cs typeface="Times New Roman"/>
                <a:sym typeface="Times New Roman"/>
              </a:rPr>
              <a:t>​</a:t>
            </a:r>
            <a:r>
              <a:rPr lang="en-US" sz="1600">
                <a:solidFill>
                  <a:srgbClr val="0D0D0D"/>
                </a:solidFill>
                <a:highlight>
                  <a:srgbClr val="FFFFFF"/>
                </a:highlight>
                <a:latin typeface="Roboto"/>
                <a:ea typeface="Roboto"/>
                <a:cs typeface="Roboto"/>
                <a:sym typeface="Roboto"/>
              </a:rPr>
              <a:t>, is essential for </a:t>
            </a:r>
            <a:r>
              <a:rPr b="1" lang="en-US" sz="1600">
                <a:solidFill>
                  <a:srgbClr val="0D0D0D"/>
                </a:solidFill>
                <a:highlight>
                  <a:srgbClr val="FFFFFF"/>
                </a:highlight>
                <a:latin typeface="Roboto"/>
                <a:ea typeface="Roboto"/>
                <a:cs typeface="Roboto"/>
                <a:sym typeface="Roboto"/>
              </a:rPr>
              <a:t>balancing search efficiency, recall quality, and memory usage</a:t>
            </a:r>
            <a:r>
              <a:rPr lang="en-US" sz="1600">
                <a:solidFill>
                  <a:srgbClr val="0D0D0D"/>
                </a:solidFill>
                <a:highlight>
                  <a:srgbClr val="FFFFFF"/>
                </a:highlight>
                <a:latin typeface="Roboto"/>
                <a:ea typeface="Roboto"/>
                <a:cs typeface="Roboto"/>
                <a:sym typeface="Roboto"/>
              </a:rPr>
              <a:t> across diverse data scenarios, highlighting the algorithm's </a:t>
            </a:r>
            <a:r>
              <a:rPr b="1" lang="en-US" sz="1600">
                <a:solidFill>
                  <a:srgbClr val="0D0D0D"/>
                </a:solidFill>
                <a:highlight>
                  <a:srgbClr val="FFFFFF"/>
                </a:highlight>
                <a:latin typeface="Roboto"/>
                <a:ea typeface="Roboto"/>
                <a:cs typeface="Roboto"/>
                <a:sym typeface="Roboto"/>
              </a:rPr>
              <a:t>adaptability and performance</a:t>
            </a:r>
            <a:r>
              <a:rPr lang="en-US" sz="1600">
                <a:solidFill>
                  <a:srgbClr val="0D0D0D"/>
                </a:solidFill>
                <a:highlight>
                  <a:srgbClr val="FFFFFF"/>
                </a:highlight>
                <a:latin typeface="Roboto"/>
                <a:ea typeface="Roboto"/>
                <a:cs typeface="Roboto"/>
                <a:sym typeface="Roboto"/>
              </a:rPr>
              <a:t> excellence in nearest neighbor searches.</a:t>
            </a:r>
            <a:endParaRPr sz="1600">
              <a:solidFill>
                <a:srgbClr val="0D0D0D"/>
              </a:solidFill>
              <a:highlight>
                <a:srgbClr val="FFFFFF"/>
              </a:highlight>
              <a:latin typeface="Roboto"/>
              <a:ea typeface="Roboto"/>
              <a:cs typeface="Roboto"/>
              <a:sym typeface="Roboto"/>
            </a:endParaRPr>
          </a:p>
        </p:txBody>
      </p:sp>
      <p:sp>
        <p:nvSpPr>
          <p:cNvPr id="110" name="Google Shape;110;p14"/>
          <p:cNvSpPr txBox="1"/>
          <p:nvPr/>
        </p:nvSpPr>
        <p:spPr>
          <a:xfrm>
            <a:off x="464350" y="5412025"/>
            <a:ext cx="11944500" cy="637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lang="en-US" sz="1200">
                <a:solidFill>
                  <a:srgbClr val="0D0D0D"/>
                </a:solidFill>
                <a:highlight>
                  <a:srgbClr val="FFFFFF"/>
                </a:highlight>
                <a:latin typeface="Roboto"/>
                <a:ea typeface="Roboto"/>
                <a:cs typeface="Roboto"/>
                <a:sym typeface="Roboto"/>
              </a:rPr>
              <a:t>3. </a:t>
            </a:r>
            <a:r>
              <a:rPr lang="en-US" sz="1200">
                <a:solidFill>
                  <a:srgbClr val="0D0D0D"/>
                </a:solidFill>
                <a:highlight>
                  <a:srgbClr val="FFFFFF"/>
                </a:highlight>
                <a:latin typeface="Roboto"/>
                <a:ea typeface="Roboto"/>
                <a:cs typeface="Roboto"/>
                <a:sym typeface="Roboto"/>
              </a:rPr>
              <a:t>The selection of </a:t>
            </a:r>
            <a:r>
              <a:rPr i="1" lang="en-US" sz="1450">
                <a:solidFill>
                  <a:srgbClr val="0D0D0D"/>
                </a:solidFill>
                <a:highlight>
                  <a:srgbClr val="FFFFFF"/>
                </a:highlight>
                <a:latin typeface="Times New Roman"/>
                <a:ea typeface="Times New Roman"/>
                <a:cs typeface="Times New Roman"/>
                <a:sym typeface="Times New Roman"/>
              </a:rPr>
              <a:t>M</a:t>
            </a:r>
            <a:r>
              <a:rPr lang="en-US" sz="1000">
                <a:solidFill>
                  <a:srgbClr val="0D0D0D"/>
                </a:solidFill>
                <a:highlight>
                  <a:srgbClr val="FFFFFF"/>
                </a:highlight>
                <a:latin typeface="Times New Roman"/>
                <a:ea typeface="Times New Roman"/>
                <a:cs typeface="Times New Roman"/>
                <a:sym typeface="Times New Roman"/>
              </a:rPr>
              <a:t>max</a:t>
            </a:r>
            <a:r>
              <a:rPr lang="en-US" sz="1200">
                <a:solidFill>
                  <a:srgbClr val="0D0D0D"/>
                </a:solidFill>
                <a:highlight>
                  <a:srgbClr val="FFFFFF"/>
                </a:highlight>
                <a:latin typeface="Roboto"/>
                <a:ea typeface="Roboto"/>
                <a:cs typeface="Roboto"/>
                <a:sym typeface="Roboto"/>
              </a:rPr>
              <a:t>, especially for the zero layer, has a pronounced impact on search performance</a:t>
            </a:r>
            <a:endParaRPr sz="1200">
              <a:solidFill>
                <a:srgbClr val="0D0D0D"/>
              </a:solidFill>
              <a:highlight>
                <a:srgbClr val="FFFFFF"/>
              </a:highlight>
              <a:latin typeface="Roboto"/>
              <a:ea typeface="Roboto"/>
              <a:cs typeface="Roboto"/>
              <a:sym typeface="Roboto"/>
            </a:endParaRPr>
          </a:p>
          <a:p>
            <a:pPr indent="0" lvl="0" marL="0" rtl="0" algn="l">
              <a:lnSpc>
                <a:spcPct val="120000"/>
              </a:lnSpc>
              <a:spcBef>
                <a:spcPts val="0"/>
              </a:spcBef>
              <a:spcAft>
                <a:spcPts val="0"/>
              </a:spcAft>
              <a:buNone/>
            </a:pPr>
            <a:r>
              <a:rPr lang="en-US" sz="1200">
                <a:solidFill>
                  <a:srgbClr val="0D0D0D"/>
                </a:solidFill>
                <a:highlight>
                  <a:srgbClr val="FFFFFF"/>
                </a:highlight>
                <a:latin typeface="Roboto"/>
                <a:ea typeface="Roboto"/>
                <a:cs typeface="Roboto"/>
                <a:sym typeface="Roboto"/>
              </a:rPr>
              <a:t>4. </a:t>
            </a:r>
            <a:r>
              <a:rPr lang="en-US" sz="1200">
                <a:solidFill>
                  <a:srgbClr val="0D0D0D"/>
                </a:solidFill>
                <a:highlight>
                  <a:srgbClr val="FFFFFF"/>
                </a:highlight>
                <a:latin typeface="Roboto"/>
                <a:ea typeface="Roboto"/>
                <a:cs typeface="Roboto"/>
                <a:sym typeface="Roboto"/>
              </a:rPr>
              <a:t>The heuristic for neighbor selection</a:t>
            </a:r>
            <a:r>
              <a:rPr b="1" lang="en-US" sz="1200">
                <a:solidFill>
                  <a:srgbClr val="0D0D0D"/>
                </a:solidFill>
                <a:highlight>
                  <a:srgbClr val="FFFFFF"/>
                </a:highlight>
                <a:latin typeface="Roboto"/>
                <a:ea typeface="Roboto"/>
                <a:cs typeface="Roboto"/>
                <a:sym typeface="Roboto"/>
              </a:rPr>
              <a:t> </a:t>
            </a:r>
            <a:r>
              <a:rPr lang="en-US" sz="1200">
                <a:solidFill>
                  <a:srgbClr val="0D0D0D"/>
                </a:solidFill>
                <a:highlight>
                  <a:srgbClr val="FFFFFF"/>
                </a:highlight>
                <a:latin typeface="Roboto"/>
                <a:ea typeface="Roboto"/>
                <a:cs typeface="Roboto"/>
                <a:sym typeface="Roboto"/>
              </a:rPr>
              <a:t>further accentuates the HNSW's performance</a:t>
            </a:r>
            <a:endParaRPr sz="1200">
              <a:solidFill>
                <a:srgbClr val="0D0D0D"/>
              </a:solidFill>
              <a:highlight>
                <a:srgbClr val="FFFFFF"/>
              </a:highlight>
              <a:latin typeface="Roboto"/>
              <a:ea typeface="Roboto"/>
              <a:cs typeface="Roboto"/>
              <a:sym typeface="Roboto"/>
            </a:endParaRPr>
          </a:p>
        </p:txBody>
      </p:sp>
      <p:grpSp>
        <p:nvGrpSpPr>
          <p:cNvPr id="111" name="Google Shape;111;p14"/>
          <p:cNvGrpSpPr/>
          <p:nvPr/>
        </p:nvGrpSpPr>
        <p:grpSpPr>
          <a:xfrm>
            <a:off x="2298149" y="1445957"/>
            <a:ext cx="7741197" cy="3966078"/>
            <a:chOff x="1504550" y="1241283"/>
            <a:chExt cx="9182914" cy="5905417"/>
          </a:xfrm>
        </p:grpSpPr>
        <p:pic>
          <p:nvPicPr>
            <p:cNvPr id="112" name="Google Shape;112;p14"/>
            <p:cNvPicPr preferRelativeResize="0"/>
            <p:nvPr/>
          </p:nvPicPr>
          <p:blipFill>
            <a:blip r:embed="rId3">
              <a:alphaModFix/>
            </a:blip>
            <a:stretch>
              <a:fillRect/>
            </a:stretch>
          </p:blipFill>
          <p:spPr>
            <a:xfrm>
              <a:off x="1504550" y="1241283"/>
              <a:ext cx="9182899" cy="2457133"/>
            </a:xfrm>
            <a:prstGeom prst="rect">
              <a:avLst/>
            </a:prstGeom>
            <a:noFill/>
            <a:ln>
              <a:noFill/>
            </a:ln>
          </p:spPr>
        </p:pic>
        <p:pic>
          <p:nvPicPr>
            <p:cNvPr id="113" name="Google Shape;113;p14"/>
            <p:cNvPicPr preferRelativeResize="0"/>
            <p:nvPr/>
          </p:nvPicPr>
          <p:blipFill>
            <a:blip r:embed="rId4">
              <a:alphaModFix/>
            </a:blip>
            <a:stretch>
              <a:fillRect/>
            </a:stretch>
          </p:blipFill>
          <p:spPr>
            <a:xfrm>
              <a:off x="1504565" y="4093502"/>
              <a:ext cx="9182899" cy="2506465"/>
            </a:xfrm>
            <a:prstGeom prst="rect">
              <a:avLst/>
            </a:prstGeom>
            <a:noFill/>
            <a:ln>
              <a:noFill/>
            </a:ln>
          </p:spPr>
        </p:pic>
        <p:sp>
          <p:nvSpPr>
            <p:cNvPr id="114" name="Google Shape;114;p14"/>
            <p:cNvSpPr txBox="1"/>
            <p:nvPr/>
          </p:nvSpPr>
          <p:spPr>
            <a:xfrm>
              <a:off x="2585900" y="35911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3</a:t>
              </a:r>
              <a:endParaRPr b="1" sz="1200">
                <a:solidFill>
                  <a:schemeClr val="dk2"/>
                </a:solidFill>
              </a:endParaRPr>
            </a:p>
          </p:txBody>
        </p:sp>
        <p:sp>
          <p:nvSpPr>
            <p:cNvPr id="115" name="Google Shape;115;p14"/>
            <p:cNvSpPr txBox="1"/>
            <p:nvPr/>
          </p:nvSpPr>
          <p:spPr>
            <a:xfrm>
              <a:off x="5728133" y="35911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4</a:t>
              </a:r>
              <a:endParaRPr b="1" sz="1200">
                <a:solidFill>
                  <a:schemeClr val="dk2"/>
                </a:solidFill>
              </a:endParaRPr>
            </a:p>
          </p:txBody>
        </p:sp>
        <p:sp>
          <p:nvSpPr>
            <p:cNvPr id="116" name="Google Shape;116;p14"/>
            <p:cNvSpPr txBox="1"/>
            <p:nvPr/>
          </p:nvSpPr>
          <p:spPr>
            <a:xfrm>
              <a:off x="8870367" y="36984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5</a:t>
              </a:r>
              <a:endParaRPr b="1" sz="1200">
                <a:solidFill>
                  <a:schemeClr val="dk2"/>
                </a:solidFill>
              </a:endParaRPr>
            </a:p>
          </p:txBody>
        </p:sp>
        <p:sp>
          <p:nvSpPr>
            <p:cNvPr id="117" name="Google Shape;117;p14"/>
            <p:cNvSpPr txBox="1"/>
            <p:nvPr/>
          </p:nvSpPr>
          <p:spPr>
            <a:xfrm>
              <a:off x="2585900" y="65050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6</a:t>
              </a:r>
              <a:endParaRPr b="1" sz="1200">
                <a:solidFill>
                  <a:schemeClr val="dk2"/>
                </a:solidFill>
              </a:endParaRPr>
            </a:p>
          </p:txBody>
        </p:sp>
        <p:sp>
          <p:nvSpPr>
            <p:cNvPr id="118" name="Google Shape;118;p14"/>
            <p:cNvSpPr txBox="1"/>
            <p:nvPr/>
          </p:nvSpPr>
          <p:spPr>
            <a:xfrm>
              <a:off x="5815433" y="65050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7</a:t>
              </a:r>
              <a:endParaRPr b="1" sz="1200">
                <a:solidFill>
                  <a:schemeClr val="dk2"/>
                </a:solidFill>
              </a:endParaRPr>
            </a:p>
          </p:txBody>
        </p:sp>
        <p:sp>
          <p:nvSpPr>
            <p:cNvPr id="119" name="Google Shape;119;p14"/>
            <p:cNvSpPr txBox="1"/>
            <p:nvPr/>
          </p:nvSpPr>
          <p:spPr>
            <a:xfrm>
              <a:off x="8745667" y="6505000"/>
              <a:ext cx="1134900" cy="641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200">
                  <a:solidFill>
                    <a:schemeClr val="dk2"/>
                  </a:solidFill>
                </a:rPr>
                <a:t>Fig. 8</a:t>
              </a:r>
              <a:endParaRPr b="1" sz="1200">
                <a:solidFill>
                  <a:schemeClr val="dk2"/>
                </a:solidFill>
              </a:endParaRPr>
            </a:p>
          </p:txBody>
        </p:sp>
      </p:grpSp>
      <p:sp>
        <p:nvSpPr>
          <p:cNvPr id="120" name="Google Shape;120;p14"/>
          <p:cNvSpPr txBox="1"/>
          <p:nvPr>
            <p:ph idx="12" type="sldNum"/>
          </p:nvPr>
        </p:nvSpPr>
        <p:spPr>
          <a:xfrm>
            <a:off x="11296610" y="6217622"/>
            <a:ext cx="731700" cy="5247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pic>
        <p:nvPicPr>
          <p:cNvPr id="121" name="Google Shape;121;p14"/>
          <p:cNvPicPr preferRelativeResize="0"/>
          <p:nvPr/>
        </p:nvPicPr>
        <p:blipFill>
          <a:blip r:embed="rId5">
            <a:alphaModFix/>
          </a:blip>
          <a:stretch>
            <a:fillRect/>
          </a:stretch>
        </p:blipFill>
        <p:spPr>
          <a:xfrm>
            <a:off x="10405225" y="4724305"/>
            <a:ext cx="1364329" cy="1410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Slide 1">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 Slide 1">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